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5" r:id="rId5"/>
    <p:sldId id="267" r:id="rId6"/>
    <p:sldId id="276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4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A31C87-D18E-4BBC-B86B-F6C50E273DDB}" type="doc">
      <dgm:prSet loTypeId="urn:microsoft.com/office/officeart/2005/8/layout/bProcess3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9DC5E0E-E73D-4941-AFBC-6594CFF97D73}">
      <dgm:prSet phldrT="[Text]"/>
      <dgm:spPr/>
      <dgm:t>
        <a:bodyPr/>
        <a:lstStyle/>
        <a:p>
          <a:r>
            <a:rPr lang="en-US" dirty="0" smtClean="0"/>
            <a:t>Waste Reduction</a:t>
          </a:r>
          <a:endParaRPr lang="en-US" dirty="0"/>
        </a:p>
      </dgm:t>
    </dgm:pt>
    <dgm:pt modelId="{805CFE76-BC5D-4134-BE6A-1B2C4E89E6A4}" type="parTrans" cxnId="{1DDAB871-B37F-4B20-838D-76BF94702E17}">
      <dgm:prSet/>
      <dgm:spPr/>
      <dgm:t>
        <a:bodyPr/>
        <a:lstStyle/>
        <a:p>
          <a:endParaRPr lang="en-US"/>
        </a:p>
      </dgm:t>
    </dgm:pt>
    <dgm:pt modelId="{7CBB0952-158A-4D2C-9707-A6465C7E4811}" type="sibTrans" cxnId="{1DDAB871-B37F-4B20-838D-76BF94702E17}">
      <dgm:prSet/>
      <dgm:spPr/>
      <dgm:t>
        <a:bodyPr/>
        <a:lstStyle/>
        <a:p>
          <a:endParaRPr lang="en-US"/>
        </a:p>
      </dgm:t>
    </dgm:pt>
    <dgm:pt modelId="{A192A214-0C54-4449-9DD9-44434E43B719}">
      <dgm:prSet phldrT="[Text]"/>
      <dgm:spPr/>
      <dgm:t>
        <a:bodyPr/>
        <a:lstStyle/>
        <a:p>
          <a:r>
            <a:rPr lang="en-US" dirty="0" smtClean="0"/>
            <a:t>Time Compression</a:t>
          </a:r>
          <a:endParaRPr lang="en-US" dirty="0"/>
        </a:p>
      </dgm:t>
    </dgm:pt>
    <dgm:pt modelId="{2DC6D436-D66B-4BF5-A717-D02142BAE842}" type="parTrans" cxnId="{D2E07523-C179-439B-8F28-92791D6B9DEA}">
      <dgm:prSet/>
      <dgm:spPr/>
      <dgm:t>
        <a:bodyPr/>
        <a:lstStyle/>
        <a:p>
          <a:endParaRPr lang="en-US"/>
        </a:p>
      </dgm:t>
    </dgm:pt>
    <dgm:pt modelId="{2B4B50E6-7D2F-43D4-9EAE-D14D38D0451F}" type="sibTrans" cxnId="{D2E07523-C179-439B-8F28-92791D6B9DEA}">
      <dgm:prSet/>
      <dgm:spPr/>
      <dgm:t>
        <a:bodyPr/>
        <a:lstStyle/>
        <a:p>
          <a:endParaRPr lang="en-US"/>
        </a:p>
      </dgm:t>
    </dgm:pt>
    <dgm:pt modelId="{2B403FCD-3AD1-4B0D-9BD6-98CD7D8F1764}">
      <dgm:prSet phldrT="[Text]"/>
      <dgm:spPr/>
      <dgm:t>
        <a:bodyPr/>
        <a:lstStyle/>
        <a:p>
          <a:r>
            <a:rPr lang="en-US" dirty="0" smtClean="0"/>
            <a:t>Unit Cost Reduction</a:t>
          </a:r>
          <a:endParaRPr lang="en-US" dirty="0"/>
        </a:p>
      </dgm:t>
    </dgm:pt>
    <dgm:pt modelId="{8D04135B-7EF1-4A24-9A09-389E0221162E}" type="parTrans" cxnId="{093E348B-3B8C-405A-9AE5-E817D91A623B}">
      <dgm:prSet/>
      <dgm:spPr/>
      <dgm:t>
        <a:bodyPr/>
        <a:lstStyle/>
        <a:p>
          <a:endParaRPr lang="en-US"/>
        </a:p>
      </dgm:t>
    </dgm:pt>
    <dgm:pt modelId="{51B21681-8264-45A6-9392-50EFAAE876DA}" type="sibTrans" cxnId="{093E348B-3B8C-405A-9AE5-E817D91A623B}">
      <dgm:prSet/>
      <dgm:spPr/>
      <dgm:t>
        <a:bodyPr/>
        <a:lstStyle/>
        <a:p>
          <a:endParaRPr lang="en-US"/>
        </a:p>
      </dgm:t>
    </dgm:pt>
    <dgm:pt modelId="{B20338CD-759B-4D8F-81DB-48545F91CB2B}">
      <dgm:prSet phldrT="[Text]"/>
      <dgm:spPr/>
      <dgm:t>
        <a:bodyPr/>
        <a:lstStyle/>
        <a:p>
          <a:r>
            <a:rPr lang="en-US" dirty="0" smtClean="0"/>
            <a:t>Flexible Response</a:t>
          </a:r>
          <a:endParaRPr lang="en-US" dirty="0"/>
        </a:p>
      </dgm:t>
    </dgm:pt>
    <dgm:pt modelId="{99778BED-8E3C-40AD-86E2-04BD7B2817C4}" type="parTrans" cxnId="{907D3922-A8EB-4C4B-9D23-879EB0F2651A}">
      <dgm:prSet/>
      <dgm:spPr/>
      <dgm:t>
        <a:bodyPr/>
        <a:lstStyle/>
        <a:p>
          <a:endParaRPr lang="en-US"/>
        </a:p>
      </dgm:t>
    </dgm:pt>
    <dgm:pt modelId="{3DAE3D65-750A-4B0F-BECB-028176FA06F1}" type="sibTrans" cxnId="{907D3922-A8EB-4C4B-9D23-879EB0F2651A}">
      <dgm:prSet/>
      <dgm:spPr/>
      <dgm:t>
        <a:bodyPr/>
        <a:lstStyle/>
        <a:p>
          <a:endParaRPr lang="en-US"/>
        </a:p>
      </dgm:t>
    </dgm:pt>
    <dgm:pt modelId="{9B2035C5-752B-4E49-BBB1-615041F2E833}" type="pres">
      <dgm:prSet presAssocID="{10A31C87-D18E-4BBC-B86B-F6C50E273DDB}" presName="Name0" presStyleCnt="0">
        <dgm:presLayoutVars>
          <dgm:dir/>
          <dgm:resizeHandles val="exact"/>
        </dgm:presLayoutVars>
      </dgm:prSet>
      <dgm:spPr/>
    </dgm:pt>
    <dgm:pt modelId="{21327B1D-4D05-4A32-A164-44102610F6B9}" type="pres">
      <dgm:prSet presAssocID="{39DC5E0E-E73D-4941-AFBC-6594CFF97D73}" presName="node" presStyleLbl="node1" presStyleIdx="0" presStyleCnt="4">
        <dgm:presLayoutVars>
          <dgm:bulletEnabled val="1"/>
        </dgm:presLayoutVars>
      </dgm:prSet>
      <dgm:spPr/>
    </dgm:pt>
    <dgm:pt modelId="{CDC6DF82-0F7C-40D0-BBD0-C86838E9B8C6}" type="pres">
      <dgm:prSet presAssocID="{7CBB0952-158A-4D2C-9707-A6465C7E4811}" presName="sibTrans" presStyleLbl="sibTrans1D1" presStyleIdx="0" presStyleCnt="3"/>
      <dgm:spPr/>
    </dgm:pt>
    <dgm:pt modelId="{1B9714F3-022A-42E7-AB62-FF57B36C92A6}" type="pres">
      <dgm:prSet presAssocID="{7CBB0952-158A-4D2C-9707-A6465C7E4811}" presName="connectorText" presStyleLbl="sibTrans1D1" presStyleIdx="0" presStyleCnt="3"/>
      <dgm:spPr/>
    </dgm:pt>
    <dgm:pt modelId="{4D328351-323A-4FEF-BEEC-212D25674897}" type="pres">
      <dgm:prSet presAssocID="{A192A214-0C54-4449-9DD9-44434E43B719}" presName="node" presStyleLbl="node1" presStyleIdx="1" presStyleCnt="4">
        <dgm:presLayoutVars>
          <dgm:bulletEnabled val="1"/>
        </dgm:presLayoutVars>
      </dgm:prSet>
      <dgm:spPr/>
    </dgm:pt>
    <dgm:pt modelId="{BE115466-7894-4B3E-9162-3BE142D33C1C}" type="pres">
      <dgm:prSet presAssocID="{2B4B50E6-7D2F-43D4-9EAE-D14D38D0451F}" presName="sibTrans" presStyleLbl="sibTrans1D1" presStyleIdx="1" presStyleCnt="3"/>
      <dgm:spPr/>
    </dgm:pt>
    <dgm:pt modelId="{16BCD51F-A499-4A5A-ADFA-69A2489A9185}" type="pres">
      <dgm:prSet presAssocID="{2B4B50E6-7D2F-43D4-9EAE-D14D38D0451F}" presName="connectorText" presStyleLbl="sibTrans1D1" presStyleIdx="1" presStyleCnt="3"/>
      <dgm:spPr/>
    </dgm:pt>
    <dgm:pt modelId="{D4452225-6151-4759-8DA2-0200E302C126}" type="pres">
      <dgm:prSet presAssocID="{2B403FCD-3AD1-4B0D-9BD6-98CD7D8F1764}" presName="node" presStyleLbl="node1" presStyleIdx="2" presStyleCnt="4">
        <dgm:presLayoutVars>
          <dgm:bulletEnabled val="1"/>
        </dgm:presLayoutVars>
      </dgm:prSet>
      <dgm:spPr/>
    </dgm:pt>
    <dgm:pt modelId="{4476A12C-FC7A-44C9-BC59-49F6FEF03166}" type="pres">
      <dgm:prSet presAssocID="{51B21681-8264-45A6-9392-50EFAAE876DA}" presName="sibTrans" presStyleLbl="sibTrans1D1" presStyleIdx="2" presStyleCnt="3"/>
      <dgm:spPr/>
    </dgm:pt>
    <dgm:pt modelId="{A6820744-69B2-454F-98A5-261A4C2C2857}" type="pres">
      <dgm:prSet presAssocID="{51B21681-8264-45A6-9392-50EFAAE876DA}" presName="connectorText" presStyleLbl="sibTrans1D1" presStyleIdx="2" presStyleCnt="3"/>
      <dgm:spPr/>
    </dgm:pt>
    <dgm:pt modelId="{47F503CB-452D-49CB-BAFE-42503534109D}" type="pres">
      <dgm:prSet presAssocID="{B20338CD-759B-4D8F-81DB-48545F91CB2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4E6134-E00D-4E8E-9788-E31A1B2E71E1}" type="presOf" srcId="{2B4B50E6-7D2F-43D4-9EAE-D14D38D0451F}" destId="{BE115466-7894-4B3E-9162-3BE142D33C1C}" srcOrd="0" destOrd="0" presId="urn:microsoft.com/office/officeart/2005/8/layout/bProcess3"/>
    <dgm:cxn modelId="{63185E1D-1205-4A85-9342-E3BC39F94BC5}" type="presOf" srcId="{39DC5E0E-E73D-4941-AFBC-6594CFF97D73}" destId="{21327B1D-4D05-4A32-A164-44102610F6B9}" srcOrd="0" destOrd="0" presId="urn:microsoft.com/office/officeart/2005/8/layout/bProcess3"/>
    <dgm:cxn modelId="{D2E07523-C179-439B-8F28-92791D6B9DEA}" srcId="{10A31C87-D18E-4BBC-B86B-F6C50E273DDB}" destId="{A192A214-0C54-4449-9DD9-44434E43B719}" srcOrd="1" destOrd="0" parTransId="{2DC6D436-D66B-4BF5-A717-D02142BAE842}" sibTransId="{2B4B50E6-7D2F-43D4-9EAE-D14D38D0451F}"/>
    <dgm:cxn modelId="{95CBC4DD-6E22-424C-9AF6-24CD2EDF28FE}" type="presOf" srcId="{7CBB0952-158A-4D2C-9707-A6465C7E4811}" destId="{CDC6DF82-0F7C-40D0-BBD0-C86838E9B8C6}" srcOrd="0" destOrd="0" presId="urn:microsoft.com/office/officeart/2005/8/layout/bProcess3"/>
    <dgm:cxn modelId="{20E2AAD8-1351-4BBA-B4F8-1EC66160B34A}" type="presOf" srcId="{2B403FCD-3AD1-4B0D-9BD6-98CD7D8F1764}" destId="{D4452225-6151-4759-8DA2-0200E302C126}" srcOrd="0" destOrd="0" presId="urn:microsoft.com/office/officeart/2005/8/layout/bProcess3"/>
    <dgm:cxn modelId="{E6C05058-4CE0-401F-8C86-DCD1D64A8BD3}" type="presOf" srcId="{B20338CD-759B-4D8F-81DB-48545F91CB2B}" destId="{47F503CB-452D-49CB-BAFE-42503534109D}" srcOrd="0" destOrd="0" presId="urn:microsoft.com/office/officeart/2005/8/layout/bProcess3"/>
    <dgm:cxn modelId="{BE3E5BBB-5EFD-46B2-90E6-AF6A27C51F91}" type="presOf" srcId="{10A31C87-D18E-4BBC-B86B-F6C50E273DDB}" destId="{9B2035C5-752B-4E49-BBB1-615041F2E833}" srcOrd="0" destOrd="0" presId="urn:microsoft.com/office/officeart/2005/8/layout/bProcess3"/>
    <dgm:cxn modelId="{0B84CD7D-04C2-4752-AE39-5D52F483317A}" type="presOf" srcId="{51B21681-8264-45A6-9392-50EFAAE876DA}" destId="{A6820744-69B2-454F-98A5-261A4C2C2857}" srcOrd="1" destOrd="0" presId="urn:microsoft.com/office/officeart/2005/8/layout/bProcess3"/>
    <dgm:cxn modelId="{91C117F6-6080-4290-8CAC-0599FC138DC3}" type="presOf" srcId="{7CBB0952-158A-4D2C-9707-A6465C7E4811}" destId="{1B9714F3-022A-42E7-AB62-FF57B36C92A6}" srcOrd="1" destOrd="0" presId="urn:microsoft.com/office/officeart/2005/8/layout/bProcess3"/>
    <dgm:cxn modelId="{CDFC85EE-A012-494B-9D79-A298E03800C1}" type="presOf" srcId="{A192A214-0C54-4449-9DD9-44434E43B719}" destId="{4D328351-323A-4FEF-BEEC-212D25674897}" srcOrd="0" destOrd="0" presId="urn:microsoft.com/office/officeart/2005/8/layout/bProcess3"/>
    <dgm:cxn modelId="{048F4C1C-B089-4EFC-8F23-B93AD2E90D3E}" type="presOf" srcId="{51B21681-8264-45A6-9392-50EFAAE876DA}" destId="{4476A12C-FC7A-44C9-BC59-49F6FEF03166}" srcOrd="0" destOrd="0" presId="urn:microsoft.com/office/officeart/2005/8/layout/bProcess3"/>
    <dgm:cxn modelId="{093E348B-3B8C-405A-9AE5-E817D91A623B}" srcId="{10A31C87-D18E-4BBC-B86B-F6C50E273DDB}" destId="{2B403FCD-3AD1-4B0D-9BD6-98CD7D8F1764}" srcOrd="2" destOrd="0" parTransId="{8D04135B-7EF1-4A24-9A09-389E0221162E}" sibTransId="{51B21681-8264-45A6-9392-50EFAAE876DA}"/>
    <dgm:cxn modelId="{AE1231D2-56FE-4576-A015-1852C89EE442}" type="presOf" srcId="{2B4B50E6-7D2F-43D4-9EAE-D14D38D0451F}" destId="{16BCD51F-A499-4A5A-ADFA-69A2489A9185}" srcOrd="1" destOrd="0" presId="urn:microsoft.com/office/officeart/2005/8/layout/bProcess3"/>
    <dgm:cxn modelId="{1DDAB871-B37F-4B20-838D-76BF94702E17}" srcId="{10A31C87-D18E-4BBC-B86B-F6C50E273DDB}" destId="{39DC5E0E-E73D-4941-AFBC-6594CFF97D73}" srcOrd="0" destOrd="0" parTransId="{805CFE76-BC5D-4134-BE6A-1B2C4E89E6A4}" sibTransId="{7CBB0952-158A-4D2C-9707-A6465C7E4811}"/>
    <dgm:cxn modelId="{907D3922-A8EB-4C4B-9D23-879EB0F2651A}" srcId="{10A31C87-D18E-4BBC-B86B-F6C50E273DDB}" destId="{B20338CD-759B-4D8F-81DB-48545F91CB2B}" srcOrd="3" destOrd="0" parTransId="{99778BED-8E3C-40AD-86E2-04BD7B2817C4}" sibTransId="{3DAE3D65-750A-4B0F-BECB-028176FA06F1}"/>
    <dgm:cxn modelId="{6FF7F3A1-E990-4B7F-9745-98616A24FE47}" type="presParOf" srcId="{9B2035C5-752B-4E49-BBB1-615041F2E833}" destId="{21327B1D-4D05-4A32-A164-44102610F6B9}" srcOrd="0" destOrd="0" presId="urn:microsoft.com/office/officeart/2005/8/layout/bProcess3"/>
    <dgm:cxn modelId="{AB40B6A4-18BF-4C2E-8052-3F7A2572A5AF}" type="presParOf" srcId="{9B2035C5-752B-4E49-BBB1-615041F2E833}" destId="{CDC6DF82-0F7C-40D0-BBD0-C86838E9B8C6}" srcOrd="1" destOrd="0" presId="urn:microsoft.com/office/officeart/2005/8/layout/bProcess3"/>
    <dgm:cxn modelId="{7ACDF438-4441-4624-A3CD-94F1B4864F3A}" type="presParOf" srcId="{CDC6DF82-0F7C-40D0-BBD0-C86838E9B8C6}" destId="{1B9714F3-022A-42E7-AB62-FF57B36C92A6}" srcOrd="0" destOrd="0" presId="urn:microsoft.com/office/officeart/2005/8/layout/bProcess3"/>
    <dgm:cxn modelId="{848A22E3-ACBB-4DEE-8A5D-B8E28A71DD08}" type="presParOf" srcId="{9B2035C5-752B-4E49-BBB1-615041F2E833}" destId="{4D328351-323A-4FEF-BEEC-212D25674897}" srcOrd="2" destOrd="0" presId="urn:microsoft.com/office/officeart/2005/8/layout/bProcess3"/>
    <dgm:cxn modelId="{A38704B3-8583-4D50-9F0F-BDC8A77582F0}" type="presParOf" srcId="{9B2035C5-752B-4E49-BBB1-615041F2E833}" destId="{BE115466-7894-4B3E-9162-3BE142D33C1C}" srcOrd="3" destOrd="0" presId="urn:microsoft.com/office/officeart/2005/8/layout/bProcess3"/>
    <dgm:cxn modelId="{638BEF41-1A20-4DE1-9764-B4F1D5B46747}" type="presParOf" srcId="{BE115466-7894-4B3E-9162-3BE142D33C1C}" destId="{16BCD51F-A499-4A5A-ADFA-69A2489A9185}" srcOrd="0" destOrd="0" presId="urn:microsoft.com/office/officeart/2005/8/layout/bProcess3"/>
    <dgm:cxn modelId="{73B7FCF4-3C29-410F-85A5-5D67A8642461}" type="presParOf" srcId="{9B2035C5-752B-4E49-BBB1-615041F2E833}" destId="{D4452225-6151-4759-8DA2-0200E302C126}" srcOrd="4" destOrd="0" presId="urn:microsoft.com/office/officeart/2005/8/layout/bProcess3"/>
    <dgm:cxn modelId="{3BCF08B7-9CFE-4190-B5E4-F90B42ED8305}" type="presParOf" srcId="{9B2035C5-752B-4E49-BBB1-615041F2E833}" destId="{4476A12C-FC7A-44C9-BC59-49F6FEF03166}" srcOrd="5" destOrd="0" presId="urn:microsoft.com/office/officeart/2005/8/layout/bProcess3"/>
    <dgm:cxn modelId="{F521C08A-950D-4227-B57C-2923B259EB2C}" type="presParOf" srcId="{4476A12C-FC7A-44C9-BC59-49F6FEF03166}" destId="{A6820744-69B2-454F-98A5-261A4C2C2857}" srcOrd="0" destOrd="0" presId="urn:microsoft.com/office/officeart/2005/8/layout/bProcess3"/>
    <dgm:cxn modelId="{3A68EC76-3C31-4080-BAD6-3BAE6E05A5B3}" type="presParOf" srcId="{9B2035C5-752B-4E49-BBB1-615041F2E833}" destId="{47F503CB-452D-49CB-BAFE-42503534109D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3AFDE8-6C32-43C4-BFE7-0D3E756E8FA2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C109A0B0-46DD-4078-A828-C40B202608E6}">
      <dgm:prSet phldrT="[Text]"/>
      <dgm:spPr/>
      <dgm:t>
        <a:bodyPr/>
        <a:lstStyle/>
        <a:p>
          <a:r>
            <a:rPr lang="en-US" dirty="0" smtClean="0"/>
            <a:t>Sales-Marketing-Logistics Integration</a:t>
          </a:r>
          <a:endParaRPr lang="en-US" dirty="0"/>
        </a:p>
      </dgm:t>
    </dgm:pt>
    <dgm:pt modelId="{66EFA444-4C51-4721-84A4-54ACD97CF845}" type="parTrans" cxnId="{220B2D2F-E79B-43BC-B8FC-CE0590149CA8}">
      <dgm:prSet/>
      <dgm:spPr/>
      <dgm:t>
        <a:bodyPr/>
        <a:lstStyle/>
        <a:p>
          <a:endParaRPr lang="en-US"/>
        </a:p>
      </dgm:t>
    </dgm:pt>
    <dgm:pt modelId="{35C15ED4-416E-48EF-869A-8D5500D76DBD}" type="sibTrans" cxnId="{220B2D2F-E79B-43BC-B8FC-CE0590149CA8}">
      <dgm:prSet/>
      <dgm:spPr/>
      <dgm:t>
        <a:bodyPr/>
        <a:lstStyle/>
        <a:p>
          <a:endParaRPr lang="en-US"/>
        </a:p>
      </dgm:t>
    </dgm:pt>
    <dgm:pt modelId="{7D4AD690-9A0E-46A8-9707-DFF265A56BAE}">
      <dgm:prSet phldrT="[Text]"/>
      <dgm:spPr/>
      <dgm:t>
        <a:bodyPr/>
        <a:lstStyle/>
        <a:p>
          <a:r>
            <a:rPr lang="en-US" dirty="0" smtClean="0"/>
            <a:t>Just In Time System </a:t>
          </a:r>
          <a:endParaRPr lang="en-US" dirty="0"/>
        </a:p>
      </dgm:t>
    </dgm:pt>
    <dgm:pt modelId="{A5C0E882-62BB-4035-91A2-D7285CB569D6}" type="parTrans" cxnId="{C80A6233-CB17-4E50-8D37-0BD201C1ACFD}">
      <dgm:prSet/>
      <dgm:spPr/>
      <dgm:t>
        <a:bodyPr/>
        <a:lstStyle/>
        <a:p>
          <a:endParaRPr lang="en-US"/>
        </a:p>
      </dgm:t>
    </dgm:pt>
    <dgm:pt modelId="{13B0343D-714D-4F36-9CA3-82A7BA770556}" type="sibTrans" cxnId="{C80A6233-CB17-4E50-8D37-0BD201C1ACFD}">
      <dgm:prSet/>
      <dgm:spPr/>
      <dgm:t>
        <a:bodyPr/>
        <a:lstStyle/>
        <a:p>
          <a:endParaRPr lang="en-US"/>
        </a:p>
      </dgm:t>
    </dgm:pt>
    <dgm:pt modelId="{AEDE7FE6-6492-4B3E-870F-FFACF6C16470}" type="pres">
      <dgm:prSet presAssocID="{BD3AFDE8-6C32-43C4-BFE7-0D3E756E8FA2}" presName="linearFlow" presStyleCnt="0">
        <dgm:presLayoutVars>
          <dgm:resizeHandles val="exact"/>
        </dgm:presLayoutVars>
      </dgm:prSet>
      <dgm:spPr/>
    </dgm:pt>
    <dgm:pt modelId="{0FFE8F0E-718C-40A0-8816-DA25E950B443}" type="pres">
      <dgm:prSet presAssocID="{C109A0B0-46DD-4078-A828-C40B202608E6}" presName="node" presStyleLbl="node1" presStyleIdx="0" presStyleCnt="2">
        <dgm:presLayoutVars>
          <dgm:bulletEnabled val="1"/>
        </dgm:presLayoutVars>
      </dgm:prSet>
      <dgm:spPr/>
    </dgm:pt>
    <dgm:pt modelId="{B94809F2-E0BC-468E-A3CB-8F7F1C813125}" type="pres">
      <dgm:prSet presAssocID="{35C15ED4-416E-48EF-869A-8D5500D76DBD}" presName="sibTrans" presStyleLbl="sibTrans2D1" presStyleIdx="0" presStyleCnt="1"/>
      <dgm:spPr/>
    </dgm:pt>
    <dgm:pt modelId="{4774242E-6CA6-40C9-B367-9E12028DF76D}" type="pres">
      <dgm:prSet presAssocID="{35C15ED4-416E-48EF-869A-8D5500D76DBD}" presName="connectorText" presStyleLbl="sibTrans2D1" presStyleIdx="0" presStyleCnt="1"/>
      <dgm:spPr/>
    </dgm:pt>
    <dgm:pt modelId="{EADDA325-13D0-4010-A161-279FF21DA583}" type="pres">
      <dgm:prSet presAssocID="{7D4AD690-9A0E-46A8-9707-DFF265A56BAE}" presName="node" presStyleLbl="node1" presStyleIdx="1" presStyleCnt="2">
        <dgm:presLayoutVars>
          <dgm:bulletEnabled val="1"/>
        </dgm:presLayoutVars>
      </dgm:prSet>
      <dgm:spPr/>
    </dgm:pt>
  </dgm:ptLst>
  <dgm:cxnLst>
    <dgm:cxn modelId="{54F64935-CAE1-4895-A7F5-88A2C6DB0878}" type="presOf" srcId="{35C15ED4-416E-48EF-869A-8D5500D76DBD}" destId="{4774242E-6CA6-40C9-B367-9E12028DF76D}" srcOrd="1" destOrd="0" presId="urn:microsoft.com/office/officeart/2005/8/layout/process2"/>
    <dgm:cxn modelId="{B8383FF4-2E4B-4FF0-95DE-6F0E63E43582}" type="presOf" srcId="{7D4AD690-9A0E-46A8-9707-DFF265A56BAE}" destId="{EADDA325-13D0-4010-A161-279FF21DA583}" srcOrd="0" destOrd="0" presId="urn:microsoft.com/office/officeart/2005/8/layout/process2"/>
    <dgm:cxn modelId="{220B2D2F-E79B-43BC-B8FC-CE0590149CA8}" srcId="{BD3AFDE8-6C32-43C4-BFE7-0D3E756E8FA2}" destId="{C109A0B0-46DD-4078-A828-C40B202608E6}" srcOrd="0" destOrd="0" parTransId="{66EFA444-4C51-4721-84A4-54ACD97CF845}" sibTransId="{35C15ED4-416E-48EF-869A-8D5500D76DBD}"/>
    <dgm:cxn modelId="{38C6299A-24E0-4086-889A-587F60DFE642}" type="presOf" srcId="{BD3AFDE8-6C32-43C4-BFE7-0D3E756E8FA2}" destId="{AEDE7FE6-6492-4B3E-870F-FFACF6C16470}" srcOrd="0" destOrd="0" presId="urn:microsoft.com/office/officeart/2005/8/layout/process2"/>
    <dgm:cxn modelId="{270B0DAA-130E-4347-B3DD-0AE43A29A332}" type="presOf" srcId="{C109A0B0-46DD-4078-A828-C40B202608E6}" destId="{0FFE8F0E-718C-40A0-8816-DA25E950B443}" srcOrd="0" destOrd="0" presId="urn:microsoft.com/office/officeart/2005/8/layout/process2"/>
    <dgm:cxn modelId="{C80A6233-CB17-4E50-8D37-0BD201C1ACFD}" srcId="{BD3AFDE8-6C32-43C4-BFE7-0D3E756E8FA2}" destId="{7D4AD690-9A0E-46A8-9707-DFF265A56BAE}" srcOrd="1" destOrd="0" parTransId="{A5C0E882-62BB-4035-91A2-D7285CB569D6}" sibTransId="{13B0343D-714D-4F36-9CA3-82A7BA770556}"/>
    <dgm:cxn modelId="{DBB313D3-9F51-4212-8556-F867C4D8DA32}" type="presOf" srcId="{35C15ED4-416E-48EF-869A-8D5500D76DBD}" destId="{B94809F2-E0BC-468E-A3CB-8F7F1C813125}" srcOrd="0" destOrd="0" presId="urn:microsoft.com/office/officeart/2005/8/layout/process2"/>
    <dgm:cxn modelId="{2E81CA28-49A9-496E-B5F5-0E47ED74734C}" type="presParOf" srcId="{AEDE7FE6-6492-4B3E-870F-FFACF6C16470}" destId="{0FFE8F0E-718C-40A0-8816-DA25E950B443}" srcOrd="0" destOrd="0" presId="urn:microsoft.com/office/officeart/2005/8/layout/process2"/>
    <dgm:cxn modelId="{E1739188-B74B-493F-AD69-98B27AE0C4B4}" type="presParOf" srcId="{AEDE7FE6-6492-4B3E-870F-FFACF6C16470}" destId="{B94809F2-E0BC-468E-A3CB-8F7F1C813125}" srcOrd="1" destOrd="0" presId="urn:microsoft.com/office/officeart/2005/8/layout/process2"/>
    <dgm:cxn modelId="{B74D03E7-B2EA-4B57-8A2A-1F458DF40EB2}" type="presParOf" srcId="{B94809F2-E0BC-468E-A3CB-8F7F1C813125}" destId="{4774242E-6CA6-40C9-B367-9E12028DF76D}" srcOrd="0" destOrd="0" presId="urn:microsoft.com/office/officeart/2005/8/layout/process2"/>
    <dgm:cxn modelId="{4F831F2B-C53A-49F7-9B8F-810C7C46552A}" type="presParOf" srcId="{AEDE7FE6-6492-4B3E-870F-FFACF6C16470}" destId="{EADDA325-13D0-4010-A161-279FF21DA583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7BEEC2-C68A-4769-8967-85CD28BC4E33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F0D74B5-3197-450A-B0A2-20BDCB9BEC6F}">
      <dgm:prSet phldrT="[Text]"/>
      <dgm:spPr/>
      <dgm:t>
        <a:bodyPr/>
        <a:lstStyle/>
        <a:p>
          <a:r>
            <a:rPr lang="en-US" dirty="0" smtClean="0"/>
            <a:t>Total Distribution Costs</a:t>
          </a:r>
          <a:endParaRPr lang="en-US" dirty="0"/>
        </a:p>
      </dgm:t>
    </dgm:pt>
    <dgm:pt modelId="{E4EECD79-698E-4540-A100-4345614AC617}" type="parTrans" cxnId="{48D37F0A-25CD-4DB9-AAB8-FAA873EC1505}">
      <dgm:prSet/>
      <dgm:spPr/>
      <dgm:t>
        <a:bodyPr/>
        <a:lstStyle/>
        <a:p>
          <a:endParaRPr lang="en-US"/>
        </a:p>
      </dgm:t>
    </dgm:pt>
    <dgm:pt modelId="{87241076-C14E-4A2E-83B4-181DFCAA439B}" type="sibTrans" cxnId="{48D37F0A-25CD-4DB9-AAB8-FAA873EC1505}">
      <dgm:prSet/>
      <dgm:spPr/>
      <dgm:t>
        <a:bodyPr/>
        <a:lstStyle/>
        <a:p>
          <a:endParaRPr lang="en-US"/>
        </a:p>
      </dgm:t>
    </dgm:pt>
    <dgm:pt modelId="{673B2482-9C1B-4D91-BEBE-158FCF6B6B02}">
      <dgm:prSet phldrT="[Text]"/>
      <dgm:spPr/>
      <dgm:t>
        <a:bodyPr/>
        <a:lstStyle/>
        <a:p>
          <a:r>
            <a:rPr lang="en-US" dirty="0" smtClean="0"/>
            <a:t>The Level of Logistical Services Provided to Customer</a:t>
          </a:r>
          <a:endParaRPr lang="en-US" dirty="0"/>
        </a:p>
      </dgm:t>
    </dgm:pt>
    <dgm:pt modelId="{2B8967DA-EB39-4DBB-A6CD-9D56EF68C37D}" type="parTrans" cxnId="{AC0C55C5-F8D0-4AB0-84A2-0C0EE9070114}">
      <dgm:prSet/>
      <dgm:spPr/>
      <dgm:t>
        <a:bodyPr/>
        <a:lstStyle/>
        <a:p>
          <a:endParaRPr lang="en-US"/>
        </a:p>
      </dgm:t>
    </dgm:pt>
    <dgm:pt modelId="{3154DA2B-B9A5-438B-97F4-60A7EFE7436A}" type="sibTrans" cxnId="{AC0C55C5-F8D0-4AB0-84A2-0C0EE9070114}">
      <dgm:prSet/>
      <dgm:spPr/>
      <dgm:t>
        <a:bodyPr/>
        <a:lstStyle/>
        <a:p>
          <a:endParaRPr lang="en-US"/>
        </a:p>
      </dgm:t>
    </dgm:pt>
    <dgm:pt modelId="{DEEFFD6B-770D-4E5F-848D-3D2C204CA1B9}" type="pres">
      <dgm:prSet presAssocID="{227BEEC2-C68A-4769-8967-85CD28BC4E3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D6D94C0-960C-4EE3-9E10-8EA251EA3706}" type="pres">
      <dgm:prSet presAssocID="{8F0D74B5-3197-450A-B0A2-20BDCB9BEC6F}" presName="Accent1" presStyleCnt="0"/>
      <dgm:spPr/>
    </dgm:pt>
    <dgm:pt modelId="{39568145-252A-48C6-A591-C5CBF55FD7A7}" type="pres">
      <dgm:prSet presAssocID="{8F0D74B5-3197-450A-B0A2-20BDCB9BEC6F}" presName="Accent" presStyleLbl="node1" presStyleIdx="0" presStyleCnt="2"/>
      <dgm:spPr/>
    </dgm:pt>
    <dgm:pt modelId="{E1E07235-76CB-4DAA-8056-2EB70E12AB81}" type="pres">
      <dgm:prSet presAssocID="{8F0D74B5-3197-450A-B0A2-20BDCB9BEC6F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482132D2-6546-420B-B269-6C3F33D0256B}" type="pres">
      <dgm:prSet presAssocID="{673B2482-9C1B-4D91-BEBE-158FCF6B6B02}" presName="Accent2" presStyleCnt="0"/>
      <dgm:spPr/>
    </dgm:pt>
    <dgm:pt modelId="{56059923-EAB9-4B9C-B261-3DE26505F120}" type="pres">
      <dgm:prSet presAssocID="{673B2482-9C1B-4D91-BEBE-158FCF6B6B02}" presName="Accent" presStyleLbl="node1" presStyleIdx="1" presStyleCnt="2"/>
      <dgm:spPr/>
    </dgm:pt>
    <dgm:pt modelId="{824512C6-0B09-4EB0-BB21-02ED3DEB462C}" type="pres">
      <dgm:prSet presAssocID="{673B2482-9C1B-4D91-BEBE-158FCF6B6B02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48D37F0A-25CD-4DB9-AAB8-FAA873EC1505}" srcId="{227BEEC2-C68A-4769-8967-85CD28BC4E33}" destId="{8F0D74B5-3197-450A-B0A2-20BDCB9BEC6F}" srcOrd="0" destOrd="0" parTransId="{E4EECD79-698E-4540-A100-4345614AC617}" sibTransId="{87241076-C14E-4A2E-83B4-181DFCAA439B}"/>
    <dgm:cxn modelId="{AC0C55C5-F8D0-4AB0-84A2-0C0EE9070114}" srcId="{227BEEC2-C68A-4769-8967-85CD28BC4E33}" destId="{673B2482-9C1B-4D91-BEBE-158FCF6B6B02}" srcOrd="1" destOrd="0" parTransId="{2B8967DA-EB39-4DBB-A6CD-9D56EF68C37D}" sibTransId="{3154DA2B-B9A5-438B-97F4-60A7EFE7436A}"/>
    <dgm:cxn modelId="{A4C27E69-E2C6-4512-A452-410163ADC6B9}" type="presOf" srcId="{8F0D74B5-3197-450A-B0A2-20BDCB9BEC6F}" destId="{E1E07235-76CB-4DAA-8056-2EB70E12AB81}" srcOrd="0" destOrd="0" presId="urn:microsoft.com/office/officeart/2009/layout/CircleArrowProcess"/>
    <dgm:cxn modelId="{A9B76AEF-51F3-477D-8726-E18ECBC0A4F1}" type="presOf" srcId="{227BEEC2-C68A-4769-8967-85CD28BC4E33}" destId="{DEEFFD6B-770D-4E5F-848D-3D2C204CA1B9}" srcOrd="0" destOrd="0" presId="urn:microsoft.com/office/officeart/2009/layout/CircleArrowProcess"/>
    <dgm:cxn modelId="{DE77B128-A44D-41CB-BB4E-E930B1B0140B}" type="presOf" srcId="{673B2482-9C1B-4D91-BEBE-158FCF6B6B02}" destId="{824512C6-0B09-4EB0-BB21-02ED3DEB462C}" srcOrd="0" destOrd="0" presId="urn:microsoft.com/office/officeart/2009/layout/CircleArrowProcess"/>
    <dgm:cxn modelId="{BEE567EE-36DA-438F-9B52-669B522718A3}" type="presParOf" srcId="{DEEFFD6B-770D-4E5F-848D-3D2C204CA1B9}" destId="{5D6D94C0-960C-4EE3-9E10-8EA251EA3706}" srcOrd="0" destOrd="0" presId="urn:microsoft.com/office/officeart/2009/layout/CircleArrowProcess"/>
    <dgm:cxn modelId="{7F9BC36D-AE83-40FF-9FD3-21B60B85A7B0}" type="presParOf" srcId="{5D6D94C0-960C-4EE3-9E10-8EA251EA3706}" destId="{39568145-252A-48C6-A591-C5CBF55FD7A7}" srcOrd="0" destOrd="0" presId="urn:microsoft.com/office/officeart/2009/layout/CircleArrowProcess"/>
    <dgm:cxn modelId="{1663385A-3ED8-49E5-8343-DCD33AB68440}" type="presParOf" srcId="{DEEFFD6B-770D-4E5F-848D-3D2C204CA1B9}" destId="{E1E07235-76CB-4DAA-8056-2EB70E12AB81}" srcOrd="1" destOrd="0" presId="urn:microsoft.com/office/officeart/2009/layout/CircleArrowProcess"/>
    <dgm:cxn modelId="{9A21F661-626F-4D6E-B78A-23D9A07006D7}" type="presParOf" srcId="{DEEFFD6B-770D-4E5F-848D-3D2C204CA1B9}" destId="{482132D2-6546-420B-B269-6C3F33D0256B}" srcOrd="2" destOrd="0" presId="urn:microsoft.com/office/officeart/2009/layout/CircleArrowProcess"/>
    <dgm:cxn modelId="{CD64C80B-88CB-43FF-8472-60E19C9CDB47}" type="presParOf" srcId="{482132D2-6546-420B-B269-6C3F33D0256B}" destId="{56059923-EAB9-4B9C-B261-3DE26505F120}" srcOrd="0" destOrd="0" presId="urn:microsoft.com/office/officeart/2009/layout/CircleArrowProcess"/>
    <dgm:cxn modelId="{62CB77C5-0678-4EFA-B858-C8C8C295D6A1}" type="presParOf" srcId="{DEEFFD6B-770D-4E5F-848D-3D2C204CA1B9}" destId="{824512C6-0B09-4EB0-BB21-02ED3DEB462C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E994A5-59B8-4DCF-8756-A9E602075AC8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4C59746-9945-4BA9-847F-DA6FFB65D5D7}">
      <dgm:prSet phldrT="[Text]"/>
      <dgm:spPr/>
      <dgm:t>
        <a:bodyPr/>
        <a:lstStyle/>
        <a:p>
          <a:r>
            <a:rPr lang="en-US" dirty="0" smtClean="0"/>
            <a:t>Logistical Facilities.</a:t>
          </a:r>
          <a:endParaRPr lang="en-US" dirty="0"/>
        </a:p>
      </dgm:t>
    </dgm:pt>
    <dgm:pt modelId="{1342A9B1-6515-4E30-B7E2-24E1A0363C9F}" type="parTrans" cxnId="{D0F6245E-53A9-47EA-A167-FFED459C748A}">
      <dgm:prSet/>
      <dgm:spPr/>
      <dgm:t>
        <a:bodyPr/>
        <a:lstStyle/>
        <a:p>
          <a:endParaRPr lang="en-US"/>
        </a:p>
      </dgm:t>
    </dgm:pt>
    <dgm:pt modelId="{C6215752-A83F-487A-BB52-3BC8A5886781}" type="sibTrans" cxnId="{D0F6245E-53A9-47EA-A167-FFED459C748A}">
      <dgm:prSet/>
      <dgm:spPr/>
      <dgm:t>
        <a:bodyPr/>
        <a:lstStyle/>
        <a:p>
          <a:endParaRPr lang="en-US"/>
        </a:p>
      </dgm:t>
    </dgm:pt>
    <dgm:pt modelId="{D75B73FE-5397-4E5F-B517-5B89387722E9}">
      <dgm:prSet/>
      <dgm:spPr/>
      <dgm:t>
        <a:bodyPr/>
        <a:lstStyle/>
        <a:p>
          <a:r>
            <a:rPr lang="en-US" smtClean="0"/>
            <a:t>Transportation.</a:t>
          </a:r>
          <a:endParaRPr lang="en-US" dirty="0"/>
        </a:p>
      </dgm:t>
    </dgm:pt>
    <dgm:pt modelId="{5A2D040B-D5B2-4BE7-96B0-5CDB73392E97}" type="parTrans" cxnId="{BF4AC7D2-ACA3-460D-A324-65E5CA89D955}">
      <dgm:prSet/>
      <dgm:spPr/>
      <dgm:t>
        <a:bodyPr/>
        <a:lstStyle/>
        <a:p>
          <a:endParaRPr lang="en-US"/>
        </a:p>
      </dgm:t>
    </dgm:pt>
    <dgm:pt modelId="{0D773408-42B9-473A-B03A-397E9442D1EA}" type="sibTrans" cxnId="{BF4AC7D2-ACA3-460D-A324-65E5CA89D955}">
      <dgm:prSet/>
      <dgm:spPr/>
      <dgm:t>
        <a:bodyPr/>
        <a:lstStyle/>
        <a:p>
          <a:endParaRPr lang="en-US"/>
        </a:p>
      </dgm:t>
    </dgm:pt>
    <dgm:pt modelId="{BB5B8EF4-CB31-47F4-9C47-971299AB7451}">
      <dgm:prSet/>
      <dgm:spPr/>
      <dgm:t>
        <a:bodyPr/>
        <a:lstStyle/>
        <a:p>
          <a:r>
            <a:rPr lang="en-US" dirty="0" smtClean="0"/>
            <a:t>Inventory.</a:t>
          </a:r>
          <a:endParaRPr lang="en-US" dirty="0"/>
        </a:p>
      </dgm:t>
    </dgm:pt>
    <dgm:pt modelId="{1D1ED2F7-B167-4484-A7E7-A2100C9DB645}" type="parTrans" cxnId="{BD95F1D6-F187-4A21-B4AC-21FE93C6C958}">
      <dgm:prSet/>
      <dgm:spPr/>
      <dgm:t>
        <a:bodyPr/>
        <a:lstStyle/>
        <a:p>
          <a:endParaRPr lang="en-US"/>
        </a:p>
      </dgm:t>
    </dgm:pt>
    <dgm:pt modelId="{52B0A8BC-014E-4B67-A52B-D3D7AA652596}" type="sibTrans" cxnId="{BD95F1D6-F187-4A21-B4AC-21FE93C6C958}">
      <dgm:prSet/>
      <dgm:spPr/>
      <dgm:t>
        <a:bodyPr/>
        <a:lstStyle/>
        <a:p>
          <a:endParaRPr lang="en-US"/>
        </a:p>
      </dgm:t>
    </dgm:pt>
    <dgm:pt modelId="{3EFF96DE-B404-48E8-B3F1-1D2C098D53BB}">
      <dgm:prSet/>
      <dgm:spPr/>
      <dgm:t>
        <a:bodyPr/>
        <a:lstStyle/>
        <a:p>
          <a:r>
            <a:rPr lang="en-US" dirty="0" smtClean="0"/>
            <a:t>Third Party Logistics</a:t>
          </a:r>
          <a:endParaRPr lang="en-US" dirty="0"/>
        </a:p>
      </dgm:t>
    </dgm:pt>
    <dgm:pt modelId="{8021D3F8-56E2-41F2-A0DA-4C8E041C16DA}" type="parTrans" cxnId="{8B353A72-B273-4EC5-984E-F610B7205E6E}">
      <dgm:prSet/>
      <dgm:spPr/>
      <dgm:t>
        <a:bodyPr/>
        <a:lstStyle/>
        <a:p>
          <a:endParaRPr lang="en-US"/>
        </a:p>
      </dgm:t>
    </dgm:pt>
    <dgm:pt modelId="{C7F48E3E-ABFE-41F9-991A-6A806FB7D330}" type="sibTrans" cxnId="{8B353A72-B273-4EC5-984E-F610B7205E6E}">
      <dgm:prSet/>
      <dgm:spPr/>
      <dgm:t>
        <a:bodyPr/>
        <a:lstStyle/>
        <a:p>
          <a:endParaRPr lang="en-US"/>
        </a:p>
      </dgm:t>
    </dgm:pt>
    <dgm:pt modelId="{57A5BDCA-468F-438D-B284-0FAA9E4CCDFE}" type="pres">
      <dgm:prSet presAssocID="{6DE994A5-59B8-4DCF-8756-A9E602075AC8}" presName="Name0" presStyleCnt="0">
        <dgm:presLayoutVars>
          <dgm:dir/>
          <dgm:resizeHandles val="exact"/>
        </dgm:presLayoutVars>
      </dgm:prSet>
      <dgm:spPr/>
    </dgm:pt>
    <dgm:pt modelId="{EAE9FC09-F24E-4402-830E-74A532C96827}" type="pres">
      <dgm:prSet presAssocID="{34C59746-9945-4BA9-847F-DA6FFB65D5D7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0DED8-2C65-4337-B224-E25121CE28B9}" type="pres">
      <dgm:prSet presAssocID="{C6215752-A83F-487A-BB52-3BC8A5886781}" presName="space" presStyleCnt="0"/>
      <dgm:spPr/>
    </dgm:pt>
    <dgm:pt modelId="{78FB85C7-06C9-4C7A-8EAA-618025F9DB40}" type="pres">
      <dgm:prSet presAssocID="{D75B73FE-5397-4E5F-B517-5B89387722E9}" presName="Name5" presStyleLbl="vennNode1" presStyleIdx="1" presStyleCnt="4">
        <dgm:presLayoutVars>
          <dgm:bulletEnabled val="1"/>
        </dgm:presLayoutVars>
      </dgm:prSet>
      <dgm:spPr/>
    </dgm:pt>
    <dgm:pt modelId="{8EC31517-4931-4465-9DD6-BBC9B022A96B}" type="pres">
      <dgm:prSet presAssocID="{0D773408-42B9-473A-B03A-397E9442D1EA}" presName="space" presStyleCnt="0"/>
      <dgm:spPr/>
    </dgm:pt>
    <dgm:pt modelId="{B6137F92-665B-4704-BA0E-B807263540E1}" type="pres">
      <dgm:prSet presAssocID="{BB5B8EF4-CB31-47F4-9C47-971299AB7451}" presName="Name5" presStyleLbl="vennNode1" presStyleIdx="2" presStyleCnt="4">
        <dgm:presLayoutVars>
          <dgm:bulletEnabled val="1"/>
        </dgm:presLayoutVars>
      </dgm:prSet>
      <dgm:spPr/>
    </dgm:pt>
    <dgm:pt modelId="{C0E64178-AA0E-4A42-B986-E572AB796393}" type="pres">
      <dgm:prSet presAssocID="{52B0A8BC-014E-4B67-A52B-D3D7AA652596}" presName="space" presStyleCnt="0"/>
      <dgm:spPr/>
    </dgm:pt>
    <dgm:pt modelId="{9D8F58B9-8F96-48F5-B1E5-05157ABA5B46}" type="pres">
      <dgm:prSet presAssocID="{3EFF96DE-B404-48E8-B3F1-1D2C098D53BB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D0F6245E-53A9-47EA-A167-FFED459C748A}" srcId="{6DE994A5-59B8-4DCF-8756-A9E602075AC8}" destId="{34C59746-9945-4BA9-847F-DA6FFB65D5D7}" srcOrd="0" destOrd="0" parTransId="{1342A9B1-6515-4E30-B7E2-24E1A0363C9F}" sibTransId="{C6215752-A83F-487A-BB52-3BC8A5886781}"/>
    <dgm:cxn modelId="{87B06F7D-2AC2-4F10-BBE1-119E1AE22BE2}" type="presOf" srcId="{34C59746-9945-4BA9-847F-DA6FFB65D5D7}" destId="{EAE9FC09-F24E-4402-830E-74A532C96827}" srcOrd="0" destOrd="0" presId="urn:microsoft.com/office/officeart/2005/8/layout/venn3"/>
    <dgm:cxn modelId="{DA5F17A5-D97E-4997-B90D-18A795DA7F33}" type="presOf" srcId="{3EFF96DE-B404-48E8-B3F1-1D2C098D53BB}" destId="{9D8F58B9-8F96-48F5-B1E5-05157ABA5B46}" srcOrd="0" destOrd="0" presId="urn:microsoft.com/office/officeart/2005/8/layout/venn3"/>
    <dgm:cxn modelId="{BF4AC7D2-ACA3-460D-A324-65E5CA89D955}" srcId="{6DE994A5-59B8-4DCF-8756-A9E602075AC8}" destId="{D75B73FE-5397-4E5F-B517-5B89387722E9}" srcOrd="1" destOrd="0" parTransId="{5A2D040B-D5B2-4BE7-96B0-5CDB73392E97}" sibTransId="{0D773408-42B9-473A-B03A-397E9442D1EA}"/>
    <dgm:cxn modelId="{8B353A72-B273-4EC5-984E-F610B7205E6E}" srcId="{6DE994A5-59B8-4DCF-8756-A9E602075AC8}" destId="{3EFF96DE-B404-48E8-B3F1-1D2C098D53BB}" srcOrd="3" destOrd="0" parTransId="{8021D3F8-56E2-41F2-A0DA-4C8E041C16DA}" sibTransId="{C7F48E3E-ABFE-41F9-991A-6A806FB7D330}"/>
    <dgm:cxn modelId="{575F2046-36FE-4BCA-AE89-6702616DFB7A}" type="presOf" srcId="{6DE994A5-59B8-4DCF-8756-A9E602075AC8}" destId="{57A5BDCA-468F-438D-B284-0FAA9E4CCDFE}" srcOrd="0" destOrd="0" presId="urn:microsoft.com/office/officeart/2005/8/layout/venn3"/>
    <dgm:cxn modelId="{94D92F8B-25A9-49CD-B7AD-3B4043E2E6D9}" type="presOf" srcId="{D75B73FE-5397-4E5F-B517-5B89387722E9}" destId="{78FB85C7-06C9-4C7A-8EAA-618025F9DB40}" srcOrd="0" destOrd="0" presId="urn:microsoft.com/office/officeart/2005/8/layout/venn3"/>
    <dgm:cxn modelId="{BD95F1D6-F187-4A21-B4AC-21FE93C6C958}" srcId="{6DE994A5-59B8-4DCF-8756-A9E602075AC8}" destId="{BB5B8EF4-CB31-47F4-9C47-971299AB7451}" srcOrd="2" destOrd="0" parTransId="{1D1ED2F7-B167-4484-A7E7-A2100C9DB645}" sibTransId="{52B0A8BC-014E-4B67-A52B-D3D7AA652596}"/>
    <dgm:cxn modelId="{EBB950D4-4220-4E6C-99E1-EB41483A0DD4}" type="presOf" srcId="{BB5B8EF4-CB31-47F4-9C47-971299AB7451}" destId="{B6137F92-665B-4704-BA0E-B807263540E1}" srcOrd="0" destOrd="0" presId="urn:microsoft.com/office/officeart/2005/8/layout/venn3"/>
    <dgm:cxn modelId="{2806A854-E5EB-46DE-94C0-E0ECB0984156}" type="presParOf" srcId="{57A5BDCA-468F-438D-B284-0FAA9E4CCDFE}" destId="{EAE9FC09-F24E-4402-830E-74A532C96827}" srcOrd="0" destOrd="0" presId="urn:microsoft.com/office/officeart/2005/8/layout/venn3"/>
    <dgm:cxn modelId="{7114E834-CF15-43D6-BD95-9B954AE260B9}" type="presParOf" srcId="{57A5BDCA-468F-438D-B284-0FAA9E4CCDFE}" destId="{EF10DED8-2C65-4337-B224-E25121CE28B9}" srcOrd="1" destOrd="0" presId="urn:microsoft.com/office/officeart/2005/8/layout/venn3"/>
    <dgm:cxn modelId="{A75BA55E-CE8F-481D-9435-2ABB17FC816B}" type="presParOf" srcId="{57A5BDCA-468F-438D-B284-0FAA9E4CCDFE}" destId="{78FB85C7-06C9-4C7A-8EAA-618025F9DB40}" srcOrd="2" destOrd="0" presId="urn:microsoft.com/office/officeart/2005/8/layout/venn3"/>
    <dgm:cxn modelId="{9B12FC3E-ECE1-408C-B1DE-A963B306D641}" type="presParOf" srcId="{57A5BDCA-468F-438D-B284-0FAA9E4CCDFE}" destId="{8EC31517-4931-4465-9DD6-BBC9B022A96B}" srcOrd="3" destOrd="0" presId="urn:microsoft.com/office/officeart/2005/8/layout/venn3"/>
    <dgm:cxn modelId="{6A8AA090-F5AB-4498-BEB7-A750F50A4014}" type="presParOf" srcId="{57A5BDCA-468F-438D-B284-0FAA9E4CCDFE}" destId="{B6137F92-665B-4704-BA0E-B807263540E1}" srcOrd="4" destOrd="0" presId="urn:microsoft.com/office/officeart/2005/8/layout/venn3"/>
    <dgm:cxn modelId="{6623042F-7FC3-468B-A0A9-512283E57D6D}" type="presParOf" srcId="{57A5BDCA-468F-438D-B284-0FAA9E4CCDFE}" destId="{C0E64178-AA0E-4A42-B986-E572AB796393}" srcOrd="5" destOrd="0" presId="urn:microsoft.com/office/officeart/2005/8/layout/venn3"/>
    <dgm:cxn modelId="{E737953B-E44E-459D-A3E7-9BEA9A377271}" type="presParOf" srcId="{57A5BDCA-468F-438D-B284-0FAA9E4CCDFE}" destId="{9D8F58B9-8F96-48F5-B1E5-05157ABA5B4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6DF82-0F7C-40D0-BBD0-C86838E9B8C6}">
      <dsp:nvSpPr>
        <dsp:cNvPr id="0" name=""/>
        <dsp:cNvSpPr/>
      </dsp:nvSpPr>
      <dsp:spPr>
        <a:xfrm>
          <a:off x="1876886" y="983960"/>
          <a:ext cx="4012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129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66737" y="1027521"/>
        <a:ext cx="21594" cy="4318"/>
      </dsp:txXfrm>
    </dsp:sp>
    <dsp:sp modelId="{21327B1D-4D05-4A32-A164-44102610F6B9}">
      <dsp:nvSpPr>
        <dsp:cNvPr id="0" name=""/>
        <dsp:cNvSpPr/>
      </dsp:nvSpPr>
      <dsp:spPr>
        <a:xfrm>
          <a:off x="879" y="466338"/>
          <a:ext cx="1877807" cy="1126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Waste Reduction</a:t>
          </a:r>
          <a:endParaRPr lang="en-US" sz="2300" kern="1200" dirty="0"/>
        </a:p>
      </dsp:txBody>
      <dsp:txXfrm>
        <a:off x="879" y="466338"/>
        <a:ext cx="1877807" cy="1126684"/>
      </dsp:txXfrm>
    </dsp:sp>
    <dsp:sp modelId="{BE115466-7894-4B3E-9162-3BE142D33C1C}">
      <dsp:nvSpPr>
        <dsp:cNvPr id="0" name=""/>
        <dsp:cNvSpPr/>
      </dsp:nvSpPr>
      <dsp:spPr>
        <a:xfrm>
          <a:off x="939783" y="1591222"/>
          <a:ext cx="2309702" cy="401295"/>
        </a:xfrm>
        <a:custGeom>
          <a:avLst/>
          <a:gdLst/>
          <a:ahLst/>
          <a:cxnLst/>
          <a:rect l="0" t="0" r="0" b="0"/>
          <a:pathLst>
            <a:path>
              <a:moveTo>
                <a:pt x="2309702" y="0"/>
              </a:moveTo>
              <a:lnTo>
                <a:pt x="2309702" y="217747"/>
              </a:lnTo>
              <a:lnTo>
                <a:pt x="0" y="217747"/>
              </a:lnTo>
              <a:lnTo>
                <a:pt x="0" y="40129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35891" y="1789711"/>
        <a:ext cx="117486" cy="4318"/>
      </dsp:txXfrm>
    </dsp:sp>
    <dsp:sp modelId="{4D328351-323A-4FEF-BEEC-212D25674897}">
      <dsp:nvSpPr>
        <dsp:cNvPr id="0" name=""/>
        <dsp:cNvSpPr/>
      </dsp:nvSpPr>
      <dsp:spPr>
        <a:xfrm>
          <a:off x="2310582" y="466338"/>
          <a:ext cx="1877807" cy="11266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Time Compression</a:t>
          </a:r>
          <a:endParaRPr lang="en-US" sz="2300" kern="1200" dirty="0"/>
        </a:p>
      </dsp:txBody>
      <dsp:txXfrm>
        <a:off x="2310582" y="466338"/>
        <a:ext cx="1877807" cy="1126684"/>
      </dsp:txXfrm>
    </dsp:sp>
    <dsp:sp modelId="{4476A12C-FC7A-44C9-BC59-49F6FEF03166}">
      <dsp:nvSpPr>
        <dsp:cNvPr id="0" name=""/>
        <dsp:cNvSpPr/>
      </dsp:nvSpPr>
      <dsp:spPr>
        <a:xfrm>
          <a:off x="1876886" y="2542540"/>
          <a:ext cx="4012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129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66737" y="2586100"/>
        <a:ext cx="21594" cy="4318"/>
      </dsp:txXfrm>
    </dsp:sp>
    <dsp:sp modelId="{D4452225-6151-4759-8DA2-0200E302C126}">
      <dsp:nvSpPr>
        <dsp:cNvPr id="0" name=""/>
        <dsp:cNvSpPr/>
      </dsp:nvSpPr>
      <dsp:spPr>
        <a:xfrm>
          <a:off x="879" y="2024918"/>
          <a:ext cx="1877807" cy="11266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Unit Cost Reduction</a:t>
          </a:r>
          <a:endParaRPr lang="en-US" sz="2300" kern="1200" dirty="0"/>
        </a:p>
      </dsp:txBody>
      <dsp:txXfrm>
        <a:off x="879" y="2024918"/>
        <a:ext cx="1877807" cy="1126684"/>
      </dsp:txXfrm>
    </dsp:sp>
    <dsp:sp modelId="{47F503CB-452D-49CB-BAFE-42503534109D}">
      <dsp:nvSpPr>
        <dsp:cNvPr id="0" name=""/>
        <dsp:cNvSpPr/>
      </dsp:nvSpPr>
      <dsp:spPr>
        <a:xfrm>
          <a:off x="2310582" y="2024918"/>
          <a:ext cx="1877807" cy="11266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Flexible Response</a:t>
          </a:r>
          <a:endParaRPr lang="en-US" sz="2300" kern="1200" dirty="0"/>
        </a:p>
      </dsp:txBody>
      <dsp:txXfrm>
        <a:off x="2310582" y="2024918"/>
        <a:ext cx="1877807" cy="1126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E8F0E-718C-40A0-8816-DA25E950B443}">
      <dsp:nvSpPr>
        <dsp:cNvPr id="0" name=""/>
        <dsp:cNvSpPr/>
      </dsp:nvSpPr>
      <dsp:spPr>
        <a:xfrm>
          <a:off x="162991" y="470"/>
          <a:ext cx="2773972" cy="15410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Sales-Marketing-Logistics Integration</a:t>
          </a:r>
          <a:endParaRPr lang="en-US" sz="2800" kern="1200" dirty="0"/>
        </a:p>
      </dsp:txBody>
      <dsp:txXfrm>
        <a:off x="208128" y="45607"/>
        <a:ext cx="2683698" cy="1450821"/>
      </dsp:txXfrm>
    </dsp:sp>
    <dsp:sp modelId="{B94809F2-E0BC-468E-A3CB-8F7F1C813125}">
      <dsp:nvSpPr>
        <dsp:cNvPr id="0" name=""/>
        <dsp:cNvSpPr/>
      </dsp:nvSpPr>
      <dsp:spPr>
        <a:xfrm rot="5400000">
          <a:off x="1261022" y="1580093"/>
          <a:ext cx="577910" cy="693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-5400000">
        <a:off x="1341930" y="1637885"/>
        <a:ext cx="416095" cy="404537"/>
      </dsp:txXfrm>
    </dsp:sp>
    <dsp:sp modelId="{EADDA325-13D0-4010-A161-279FF21DA583}">
      <dsp:nvSpPr>
        <dsp:cNvPr id="0" name=""/>
        <dsp:cNvSpPr/>
      </dsp:nvSpPr>
      <dsp:spPr>
        <a:xfrm>
          <a:off x="162991" y="2312113"/>
          <a:ext cx="2773972" cy="15410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Just In Time System </a:t>
          </a:r>
          <a:endParaRPr lang="en-US" sz="2800" kern="1200" dirty="0"/>
        </a:p>
      </dsp:txBody>
      <dsp:txXfrm>
        <a:off x="208128" y="2357250"/>
        <a:ext cx="2683698" cy="14508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68145-252A-48C6-A591-C5CBF55FD7A7}">
      <dsp:nvSpPr>
        <dsp:cNvPr id="0" name=""/>
        <dsp:cNvSpPr/>
      </dsp:nvSpPr>
      <dsp:spPr>
        <a:xfrm>
          <a:off x="2631024" y="0"/>
          <a:ext cx="3611438" cy="36115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07235-76CB-4DAA-8056-2EB70E12AB81}">
      <dsp:nvSpPr>
        <dsp:cNvPr id="0" name=""/>
        <dsp:cNvSpPr/>
      </dsp:nvSpPr>
      <dsp:spPr>
        <a:xfrm>
          <a:off x="3428642" y="1307524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Total Distribution Costs</a:t>
          </a:r>
          <a:endParaRPr lang="en-US" sz="1700" kern="1200" dirty="0"/>
        </a:p>
      </dsp:txBody>
      <dsp:txXfrm>
        <a:off x="3428642" y="1307524"/>
        <a:ext cx="2014898" cy="1007330"/>
      </dsp:txXfrm>
    </dsp:sp>
    <dsp:sp modelId="{56059923-EAB9-4B9C-B261-3DE26505F120}">
      <dsp:nvSpPr>
        <dsp:cNvPr id="0" name=""/>
        <dsp:cNvSpPr/>
      </dsp:nvSpPr>
      <dsp:spPr>
        <a:xfrm>
          <a:off x="1885537" y="2314854"/>
          <a:ext cx="3102500" cy="310381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512C6-0B09-4EB0-BB21-02ED3DEB462C}">
      <dsp:nvSpPr>
        <dsp:cNvPr id="0" name=""/>
        <dsp:cNvSpPr/>
      </dsp:nvSpPr>
      <dsp:spPr>
        <a:xfrm>
          <a:off x="2421193" y="3386666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The Level of Logistical Services Provided to Customer</a:t>
          </a:r>
          <a:endParaRPr lang="en-US" sz="1700" kern="1200" dirty="0"/>
        </a:p>
      </dsp:txBody>
      <dsp:txXfrm>
        <a:off x="2421193" y="3386666"/>
        <a:ext cx="2014898" cy="10073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9FC09-F24E-4402-830E-74A532C96827}">
      <dsp:nvSpPr>
        <dsp:cNvPr id="0" name=""/>
        <dsp:cNvSpPr/>
      </dsp:nvSpPr>
      <dsp:spPr>
        <a:xfrm>
          <a:off x="2446" y="374289"/>
          <a:ext cx="2454280" cy="24542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067" tIns="22860" rIns="13506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Logistical Facilities.</a:t>
          </a:r>
          <a:endParaRPr lang="en-US" sz="1800" kern="1200" dirty="0"/>
        </a:p>
      </dsp:txBody>
      <dsp:txXfrm>
        <a:off x="361867" y="733710"/>
        <a:ext cx="1735438" cy="1735438"/>
      </dsp:txXfrm>
    </dsp:sp>
    <dsp:sp modelId="{78FB85C7-06C9-4C7A-8EAA-618025F9DB40}">
      <dsp:nvSpPr>
        <dsp:cNvPr id="0" name=""/>
        <dsp:cNvSpPr/>
      </dsp:nvSpPr>
      <dsp:spPr>
        <a:xfrm>
          <a:off x="1965870" y="374289"/>
          <a:ext cx="2454280" cy="245428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067" tIns="22860" rIns="13506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Transportation.</a:t>
          </a:r>
          <a:endParaRPr lang="en-US" sz="1800" kern="1200" dirty="0"/>
        </a:p>
      </dsp:txBody>
      <dsp:txXfrm>
        <a:off x="2325291" y="733710"/>
        <a:ext cx="1735438" cy="1735438"/>
      </dsp:txXfrm>
    </dsp:sp>
    <dsp:sp modelId="{B6137F92-665B-4704-BA0E-B807263540E1}">
      <dsp:nvSpPr>
        <dsp:cNvPr id="0" name=""/>
        <dsp:cNvSpPr/>
      </dsp:nvSpPr>
      <dsp:spPr>
        <a:xfrm>
          <a:off x="3929295" y="374289"/>
          <a:ext cx="2454280" cy="245428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067" tIns="22860" rIns="13506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Inventory.</a:t>
          </a:r>
          <a:endParaRPr lang="en-US" sz="1800" kern="1200" dirty="0"/>
        </a:p>
      </dsp:txBody>
      <dsp:txXfrm>
        <a:off x="4288716" y="733710"/>
        <a:ext cx="1735438" cy="1735438"/>
      </dsp:txXfrm>
    </dsp:sp>
    <dsp:sp modelId="{9D8F58B9-8F96-48F5-B1E5-05157ABA5B46}">
      <dsp:nvSpPr>
        <dsp:cNvPr id="0" name=""/>
        <dsp:cNvSpPr/>
      </dsp:nvSpPr>
      <dsp:spPr>
        <a:xfrm>
          <a:off x="5892720" y="374289"/>
          <a:ext cx="2454280" cy="245428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5067" tIns="22860" rIns="135067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Third Party Logistics</a:t>
          </a:r>
          <a:endParaRPr lang="en-US" sz="1800" kern="1200" dirty="0"/>
        </a:p>
      </dsp:txBody>
      <dsp:txXfrm>
        <a:off x="6252141" y="733710"/>
        <a:ext cx="1735438" cy="1735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7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3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4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8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6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9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7D87E-C26F-4BDB-9FF5-D64FCC4CDF7E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2E63-1772-4EF8-82B0-B2E0E4B7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3500821" y="5112326"/>
            <a:ext cx="5190356" cy="1401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CHAPTER 5</a:t>
            </a:r>
          </a:p>
          <a:p>
            <a:pPr>
              <a:defRPr/>
            </a:pP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SUPPLY CHAIN MANAGEMENT</a:t>
            </a:r>
          </a:p>
          <a:p>
            <a:pPr>
              <a:defRPr/>
            </a:pPr>
            <a:r>
              <a:rPr lang="en-US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Dr. AMA </a:t>
            </a:r>
            <a:r>
              <a:rPr lang="en-US" sz="24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Suyanto</a:t>
            </a:r>
            <a:endParaRPr lang="en-US" sz="24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601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911" b="15182"/>
          <a:stretch/>
        </p:blipFill>
        <p:spPr>
          <a:xfrm>
            <a:off x="7658402" y="5077838"/>
            <a:ext cx="4533598" cy="1780162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655" y="0"/>
            <a:ext cx="10515600" cy="1325563"/>
          </a:xfrm>
        </p:spPr>
        <p:txBody>
          <a:bodyPr/>
          <a:lstStyle/>
          <a:p>
            <a:r>
              <a:rPr lang="en-US" b="1" dirty="0"/>
              <a:t>B2B Logistical Management Considerations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43338625"/>
              </p:ext>
            </p:extLst>
          </p:nvPr>
        </p:nvGraphicFramePr>
        <p:xfrm>
          <a:off x="1053068" y="1184581"/>
          <a:ext cx="8349447" cy="3202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90924" y="3998556"/>
            <a:ext cx="2198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Serving Other Supply Chain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Outsourcing the Warehousing Function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89375" y="3998556"/>
            <a:ext cx="19970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Transportation &amp; Logistical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Transportasi</a:t>
            </a:r>
            <a:r>
              <a:rPr lang="en-US" dirty="0" smtClean="0"/>
              <a:t> Performance Criteria (cost of service, speed of service)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6389" y="3998556"/>
            <a:ext cx="1997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Quality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80/20 rule (80 sales, 20 production)</a:t>
            </a:r>
          </a:p>
        </p:txBody>
      </p:sp>
    </p:spTree>
    <p:extLst>
      <p:ext uri="{BB962C8B-B14F-4D97-AF65-F5344CB8AC3E}">
        <p14:creationId xmlns:p14="http://schemas.microsoft.com/office/powerpoint/2010/main" val="11972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67728" y="365125"/>
            <a:ext cx="5077838" cy="1325563"/>
          </a:xfrm>
        </p:spPr>
        <p:txBody>
          <a:bodyPr>
            <a:normAutofit/>
          </a:bodyPr>
          <a:lstStyle/>
          <a:p>
            <a:r>
              <a:rPr lang="en-US" sz="2400" b="1" dirty="0"/>
              <a:t>Importance of Inventory Management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540" y="1825625"/>
            <a:ext cx="5038928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Production and demand are not perfectly matched.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Operating deficiencies in the logistical system often result in product unavailability.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Business customers can not predict their product needs with certainty.</a:t>
            </a:r>
          </a:p>
        </p:txBody>
      </p:sp>
    </p:spTree>
    <p:extLst>
      <p:ext uri="{BB962C8B-B14F-4D97-AF65-F5344CB8AC3E}">
        <p14:creationId xmlns:p14="http://schemas.microsoft.com/office/powerpoint/2010/main" val="5691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secure.static.tumblr.com/86fb5bf08dead00d9211bab554e791cc/6iuyqul/uHRnf7hfx/tumblr_static_9ij6quk4k0sgc4sgockw4oc4c_640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8" y="238388"/>
            <a:ext cx="9661099" cy="6619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53055" y="3075267"/>
            <a:ext cx="31796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dirty="0" smtClean="0"/>
              <a:t>Formal Definition:</a:t>
            </a:r>
          </a:p>
          <a:p>
            <a:pPr lvl="1" algn="ctr"/>
            <a:r>
              <a:rPr lang="en-US" sz="2000" i="1" dirty="0" smtClean="0"/>
              <a:t>“The integration of business processes from end user through original suppliers that provide products, services, and information that add value for customers.”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84991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 descr="C:\My Documents\Hutt\Fig.6.1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0"/>
          <a:stretch/>
        </p:blipFill>
        <p:spPr bwMode="auto">
          <a:xfrm>
            <a:off x="1163265" y="868008"/>
            <a:ext cx="9865468" cy="34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304544" y="14848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/>
              <a:t>The Supply Chain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016" y="4606584"/>
            <a:ext cx="9726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Note the key elements of supply chain management and the important integration that must take place among a variety of business functions across different organizations in the supply chain.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2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 descr="C:\My Documents\Hutt\Fig.6.3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1"/>
          <a:stretch/>
        </p:blipFill>
        <p:spPr bwMode="auto">
          <a:xfrm>
            <a:off x="2663952" y="1537225"/>
            <a:ext cx="7010400" cy="41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27834" y="5232553"/>
            <a:ext cx="5046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/>
              <a:t>Effective supply chains conduct business as partners and openly share information across the supply chain.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516380" y="5826272"/>
            <a:ext cx="9305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/>
              <a:t>Stages Firms Go Through in Adopting Supply Chain Management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2504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00365" y="6153506"/>
            <a:ext cx="2885210" cy="704494"/>
          </a:xfrm>
        </p:spPr>
        <p:txBody>
          <a:bodyPr/>
          <a:lstStyle/>
          <a:p>
            <a:pPr algn="ctr"/>
            <a:r>
              <a:rPr lang="en-US" b="1" dirty="0"/>
              <a:t>SCM Goals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50437777"/>
              </p:ext>
            </p:extLst>
          </p:nvPr>
        </p:nvGraphicFramePr>
        <p:xfrm>
          <a:off x="427422" y="2732524"/>
          <a:ext cx="4189269" cy="3617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401781" y="2372049"/>
            <a:ext cx="1946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minimize duplication, harmonizing operations and systems and enhancing quality.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50657" y="2556715"/>
            <a:ext cx="1229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compression of order to delivery cycle time.</a:t>
            </a:r>
            <a:endParaRPr lang="en-US" sz="12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2221" y="5247971"/>
            <a:ext cx="23189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meeting of customer’s unique requirements in a cost effective manner.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962" y="5842634"/>
            <a:ext cx="1956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reduce cost per unit to the end user by first determining the level of performance desired by the customer.</a:t>
            </a:r>
            <a:endParaRPr lang="en-US" sz="12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5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56" y="-297"/>
            <a:ext cx="12272312" cy="685859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75337"/>
            <a:ext cx="6846651" cy="1325563"/>
          </a:xfrm>
        </p:spPr>
        <p:txBody>
          <a:bodyPr/>
          <a:lstStyle/>
          <a:p>
            <a:r>
              <a:rPr lang="en-US" b="1" dirty="0" smtClean="0"/>
              <a:t>The Strategic Role of Logistics</a:t>
            </a:r>
            <a:endParaRPr lang="en-US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33897462"/>
              </p:ext>
            </p:extLst>
          </p:nvPr>
        </p:nvGraphicFramePr>
        <p:xfrm>
          <a:off x="7146587" y="1249079"/>
          <a:ext cx="3099955" cy="385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525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"/>
            <a:ext cx="12192000" cy="6840305"/>
          </a:xfrm>
          <a:prstGeom prst="rect">
            <a:avLst/>
          </a:prstGeom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067800" y="4829752"/>
            <a:ext cx="3124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Virtually no logistical decisions can be made without evaluating how it might effect other logistical areas.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836874" y="6147143"/>
            <a:ext cx="480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00" dirty="0">
                <a:latin typeface="Times New Roman" panose="02020603050405020304" pitchFamily="18" charset="0"/>
              </a:rPr>
              <a:t>Source: Adapted from James R. Stack and Douglas M. Lambert, </a:t>
            </a:r>
            <a:r>
              <a:rPr lang="en-US" sz="700" i="1" dirty="0">
                <a:latin typeface="Times New Roman" panose="02020603050405020304" pitchFamily="18" charset="0"/>
              </a:rPr>
              <a:t>Strategic Logistics Management,</a:t>
            </a:r>
            <a:r>
              <a:rPr lang="en-US" sz="700" dirty="0">
                <a:latin typeface="Times New Roman" panose="02020603050405020304" pitchFamily="18" charset="0"/>
              </a:rPr>
              <a:t> 5</a:t>
            </a:r>
            <a:r>
              <a:rPr lang="en-US" sz="700" baseline="30000" dirty="0">
                <a:latin typeface="Times New Roman" panose="02020603050405020304" pitchFamily="18" charset="0"/>
              </a:rPr>
              <a:t>th</a:t>
            </a:r>
            <a:r>
              <a:rPr lang="en-US" sz="700" dirty="0">
                <a:latin typeface="Times New Roman" panose="02020603050405020304" pitchFamily="18" charset="0"/>
              </a:rPr>
              <a:t> ed. (Homewood, Ill.: McGraw-Hill, 2000)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-544749" y="333060"/>
            <a:ext cx="75551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/>
              <a:t>CONTROLLABLE ELEMENTS IN A LOGISTICS SYSTEM</a:t>
            </a:r>
            <a:endParaRPr lang="en-US" sz="2000" b="1" dirty="0"/>
          </a:p>
        </p:txBody>
      </p:sp>
      <p:pic>
        <p:nvPicPr>
          <p:cNvPr id="10246" name="Picture 6" descr="C:\My Documents\Hutt\Table6.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4" y="793176"/>
            <a:ext cx="518636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7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15637" y="297873"/>
            <a:ext cx="8229600" cy="1143000"/>
          </a:xfrm>
        </p:spPr>
        <p:txBody>
          <a:bodyPr/>
          <a:lstStyle/>
          <a:p>
            <a:r>
              <a:rPr lang="en-US" dirty="0"/>
              <a:t>Total Cost Approach Variables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565171117"/>
              </p:ext>
            </p:extLst>
          </p:nvPr>
        </p:nvGraphicFramePr>
        <p:xfrm>
          <a:off x="-617682" y="12080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52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ensonlogistics.com/wp-content/uploads/2015/07/logistics-w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My Documents\Hutt\Table6.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07" y="167693"/>
            <a:ext cx="6076566" cy="4352791"/>
          </a:xfrm>
          <a:prstGeom prst="rect">
            <a:avLst/>
          </a:prstGeom>
          <a:noFill/>
          <a:ln>
            <a:solidFill>
              <a:srgbClr val="FFFFFF">
                <a:alpha val="23137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08819" y="4688175"/>
            <a:ext cx="382385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Logistical service relates to the availability and delivery of products to the customer</a:t>
            </a:r>
            <a:r>
              <a:rPr lang="en-US" dirty="0" smtClean="0"/>
              <a:t>.</a:t>
            </a:r>
          </a:p>
          <a:p>
            <a:pPr marL="285750" indent="-285750" algn="r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Responsive logistical service advances customer satisfaction and develops the seller-buyer relationship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5201" y="6363744"/>
            <a:ext cx="5050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Common Elements of Logistics Service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84032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355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SCM Goals</vt:lpstr>
      <vt:lpstr>The Strategic Role of Logistics</vt:lpstr>
      <vt:lpstr>PowerPoint Presentation</vt:lpstr>
      <vt:lpstr>Total Cost Approach Variables</vt:lpstr>
      <vt:lpstr>PowerPoint Presentation</vt:lpstr>
      <vt:lpstr>B2B Logistical Management Considerations</vt:lpstr>
      <vt:lpstr>Importance of Inventory Management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Denny</dc:creator>
  <cp:lastModifiedBy>Denny</cp:lastModifiedBy>
  <cp:revision>17</cp:revision>
  <dcterms:created xsi:type="dcterms:W3CDTF">2016-09-13T02:12:44Z</dcterms:created>
  <dcterms:modified xsi:type="dcterms:W3CDTF">2016-09-14T01:36:25Z</dcterms:modified>
</cp:coreProperties>
</file>