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3" r:id="rId15"/>
    <p:sldId id="274" r:id="rId16"/>
    <p:sldId id="275" r:id="rId17"/>
    <p:sldId id="276" r:id="rId18"/>
    <p:sldId id="277" r:id="rId19"/>
    <p:sldId id="284" r:id="rId20"/>
    <p:sldId id="287" r:id="rId21"/>
    <p:sldId id="285" r:id="rId22"/>
    <p:sldId id="286" r:id="rId23"/>
    <p:sldId id="288" r:id="rId24"/>
    <p:sldId id="278" r:id="rId25"/>
    <p:sldId id="279" r:id="rId26"/>
    <p:sldId id="280" r:id="rId27"/>
    <p:sldId id="281" r:id="rId28"/>
    <p:sldId id="291" r:id="rId29"/>
    <p:sldId id="289" r:id="rId30"/>
    <p:sldId id="290" r:id="rId31"/>
    <p:sldId id="269" r:id="rId32"/>
    <p:sldId id="270" r:id="rId33"/>
    <p:sldId id="271" r:id="rId34"/>
    <p:sldId id="272" r:id="rId35"/>
    <p:sldId id="282" r:id="rId36"/>
    <p:sldId id="28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90"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04-05-15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04-05-15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04-05-15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04-05-15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04-05-15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04-05-15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04-05-15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04-05-15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04-05-15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04-05-15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04-05-15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04-05-15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04-05-15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04-05-15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04-05-15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04-05-15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04-05-15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3088" y="1011219"/>
            <a:ext cx="8915399" cy="2262781"/>
          </a:xfrm>
        </p:spPr>
        <p:txBody>
          <a:bodyPr/>
          <a:lstStyle/>
          <a:p>
            <a:r>
              <a:rPr lang="en-US" dirty="0" smtClean="0"/>
              <a:t>Marketing </a:t>
            </a:r>
            <a:r>
              <a:rPr lang="en-US" dirty="0" err="1" smtClean="0"/>
              <a:t>Manajemen</a:t>
            </a:r>
            <a:endParaRPr lang="en-US" dirty="0"/>
          </a:p>
        </p:txBody>
      </p:sp>
      <p:sp>
        <p:nvSpPr>
          <p:cNvPr id="3" name="Subtitle 2"/>
          <p:cNvSpPr>
            <a:spLocks noGrp="1"/>
          </p:cNvSpPr>
          <p:nvPr>
            <p:ph type="subTitle" idx="1"/>
          </p:nvPr>
        </p:nvSpPr>
        <p:spPr>
          <a:xfrm>
            <a:off x="2641465" y="3443215"/>
            <a:ext cx="8915399" cy="1977121"/>
          </a:xfrm>
        </p:spPr>
        <p:txBody>
          <a:bodyPr>
            <a:normAutofit/>
          </a:bodyPr>
          <a:lstStyle/>
          <a:p>
            <a:pPr marL="285750" indent="-285750">
              <a:buFont typeface="Arial" panose="020B0604020202020204" pitchFamily="34" charset="0"/>
              <a:buChar char="•"/>
            </a:pPr>
            <a:r>
              <a:rPr lang="en-US" sz="2400" dirty="0" err="1" smtClean="0"/>
              <a:t>Arief</a:t>
            </a:r>
            <a:r>
              <a:rPr lang="en-US" sz="2400" dirty="0" smtClean="0"/>
              <a:t> </a:t>
            </a:r>
            <a:r>
              <a:rPr lang="en-US" sz="2400" dirty="0" err="1" smtClean="0"/>
              <a:t>Kurniawan</a:t>
            </a:r>
            <a:endParaRPr lang="en-US" sz="2400" dirty="0" smtClean="0"/>
          </a:p>
          <a:p>
            <a:pPr marL="285750" indent="-285750">
              <a:buFont typeface="Arial" panose="020B0604020202020204" pitchFamily="34" charset="0"/>
              <a:buChar char="•"/>
            </a:pPr>
            <a:r>
              <a:rPr lang="en-US" sz="2400" dirty="0" smtClean="0"/>
              <a:t>Ditya Dwi Adhi N</a:t>
            </a:r>
          </a:p>
          <a:p>
            <a:pPr marL="285750" indent="-285750">
              <a:buFont typeface="Arial" panose="020B0604020202020204" pitchFamily="34" charset="0"/>
              <a:buChar char="•"/>
            </a:pPr>
            <a:r>
              <a:rPr lang="en-US" sz="2400" dirty="0" err="1" smtClean="0"/>
              <a:t>Luthfi</a:t>
            </a:r>
            <a:r>
              <a:rPr lang="en-US" sz="2400" dirty="0" smtClean="0"/>
              <a:t> </a:t>
            </a:r>
            <a:r>
              <a:rPr lang="en-US" sz="2400" dirty="0" err="1" smtClean="0"/>
              <a:t>Aldiansyah</a:t>
            </a:r>
            <a:endParaRPr lang="en-US" sz="2400" dirty="0" smtClean="0"/>
          </a:p>
          <a:p>
            <a:pPr marL="285750" indent="-285750">
              <a:buFont typeface="Arial" panose="020B0604020202020204" pitchFamily="34" charset="0"/>
              <a:buChar char="•"/>
            </a:pPr>
            <a:r>
              <a:rPr lang="en-US" sz="2400" dirty="0" err="1" smtClean="0"/>
              <a:t>Rahmadiva</a:t>
            </a:r>
            <a:r>
              <a:rPr lang="en-US" sz="2400" dirty="0" smtClean="0"/>
              <a:t> D</a:t>
            </a:r>
            <a:r>
              <a:rPr lang="id-ID" sz="2400" dirty="0" smtClean="0"/>
              <a:t>ianitha D</a:t>
            </a:r>
            <a:endParaRPr lang="en-US" sz="2400" dirty="0" smtClean="0"/>
          </a:p>
        </p:txBody>
      </p:sp>
    </p:spTree>
    <p:extLst>
      <p:ext uri="{BB962C8B-B14F-4D97-AF65-F5344CB8AC3E}">
        <p14:creationId xmlns:p14="http://schemas.microsoft.com/office/powerpoint/2010/main" val="211149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dirty="0"/>
              <a:t>Positioning Apple </a:t>
            </a:r>
            <a:endParaRPr lang="en-US" dirty="0"/>
          </a:p>
        </p:txBody>
      </p:sp>
      <p:sp>
        <p:nvSpPr>
          <p:cNvPr id="3" name="Content Placeholder 2"/>
          <p:cNvSpPr>
            <a:spLocks noGrp="1"/>
          </p:cNvSpPr>
          <p:nvPr>
            <p:ph idx="1"/>
          </p:nvPr>
        </p:nvSpPr>
        <p:spPr>
          <a:xfrm>
            <a:off x="2589212" y="1506583"/>
            <a:ext cx="8915400" cy="3777622"/>
          </a:xfrm>
        </p:spPr>
        <p:txBody>
          <a:bodyPr>
            <a:normAutofit/>
          </a:bodyPr>
          <a:lstStyle/>
          <a:p>
            <a:r>
              <a:rPr lang="en-US" sz="2000" dirty="0" err="1" smtClean="0"/>
              <a:t>Harga</a:t>
            </a:r>
            <a:endParaRPr lang="en-US" sz="2000" dirty="0" smtClean="0"/>
          </a:p>
          <a:p>
            <a:pPr marL="0" indent="0">
              <a:buNone/>
              <a:tabLst>
                <a:tab pos="349250" algn="l"/>
              </a:tabLst>
            </a:pPr>
            <a:r>
              <a:rPr lang="en-US" sz="2000" dirty="0" smtClean="0"/>
              <a:t>	Apple </a:t>
            </a:r>
            <a:r>
              <a:rPr lang="en-US" sz="2000" dirty="0" err="1" smtClean="0"/>
              <a:t>diposisikan</a:t>
            </a:r>
            <a:r>
              <a:rPr lang="en-US" sz="2000" dirty="0" smtClean="0"/>
              <a:t> </a:t>
            </a:r>
            <a:r>
              <a:rPr lang="en-US" sz="2000" dirty="0" err="1" smtClean="0"/>
              <a:t>sebagai</a:t>
            </a:r>
            <a:r>
              <a:rPr lang="en-US" sz="2000" dirty="0" smtClean="0"/>
              <a:t> </a:t>
            </a:r>
            <a:r>
              <a:rPr lang="en-US" sz="2000" dirty="0" err="1" smtClean="0"/>
              <a:t>produk</a:t>
            </a:r>
            <a:r>
              <a:rPr lang="en-US" sz="2000" dirty="0" smtClean="0"/>
              <a:t> yang premium. </a:t>
            </a:r>
            <a:r>
              <a:rPr lang="en-US" sz="2000" dirty="0" err="1" smtClean="0"/>
              <a:t>Karena</a:t>
            </a:r>
            <a:r>
              <a:rPr lang="en-US" sz="2000" dirty="0" smtClean="0"/>
              <a:t> </a:t>
            </a:r>
            <a:r>
              <a:rPr lang="en-US" sz="2000" dirty="0" err="1" smtClean="0"/>
              <a:t>produk</a:t>
            </a:r>
            <a:r>
              <a:rPr lang="en-US" sz="2000" dirty="0" smtClean="0"/>
              <a:t> Apple 	</a:t>
            </a:r>
            <a:r>
              <a:rPr lang="en-US" sz="2000" dirty="0" err="1" smtClean="0"/>
              <a:t>pada</a:t>
            </a:r>
            <a:r>
              <a:rPr lang="en-US" sz="2000" dirty="0" smtClean="0"/>
              <a:t> </a:t>
            </a:r>
            <a:r>
              <a:rPr lang="en-US" sz="2000" dirty="0" err="1" smtClean="0"/>
              <a:t>umunya</a:t>
            </a:r>
            <a:r>
              <a:rPr lang="en-US" sz="2000" dirty="0" smtClean="0"/>
              <a:t> </a:t>
            </a:r>
            <a:r>
              <a:rPr lang="en-US" sz="2000" dirty="0" err="1" smtClean="0"/>
              <a:t>memiliki</a:t>
            </a:r>
            <a:r>
              <a:rPr lang="en-US" sz="2000" dirty="0" smtClean="0"/>
              <a:t> </a:t>
            </a:r>
            <a:r>
              <a:rPr lang="en-US" sz="2000" dirty="0" err="1" smtClean="0"/>
              <a:t>harga</a:t>
            </a:r>
            <a:r>
              <a:rPr lang="en-US" sz="2000" dirty="0" smtClean="0"/>
              <a:t> </a:t>
            </a:r>
            <a:r>
              <a:rPr lang="en-US" sz="2000" dirty="0" err="1" smtClean="0"/>
              <a:t>lebih</a:t>
            </a:r>
            <a:r>
              <a:rPr lang="en-US" sz="2000" dirty="0" smtClean="0"/>
              <a:t> </a:t>
            </a:r>
            <a:r>
              <a:rPr lang="en-US" sz="2000" dirty="0" err="1" smtClean="0"/>
              <a:t>tinggi</a:t>
            </a:r>
            <a:r>
              <a:rPr lang="en-US" sz="2000" dirty="0" smtClean="0"/>
              <a:t> </a:t>
            </a:r>
            <a:r>
              <a:rPr lang="en-US" sz="2000" dirty="0" err="1" smtClean="0"/>
              <a:t>daripada</a:t>
            </a:r>
            <a:r>
              <a:rPr lang="en-US" sz="2000" dirty="0" smtClean="0"/>
              <a:t> competitor </a:t>
            </a:r>
            <a:r>
              <a:rPr lang="en-US" sz="2000" dirty="0" err="1" smtClean="0"/>
              <a:t>lainnya</a:t>
            </a:r>
            <a:r>
              <a:rPr lang="en-US" sz="2000" dirty="0" smtClean="0"/>
              <a:t>. Apple </a:t>
            </a:r>
            <a:r>
              <a:rPr lang="en-US" sz="2000" dirty="0" err="1" smtClean="0"/>
              <a:t>tidak</a:t>
            </a:r>
            <a:r>
              <a:rPr lang="en-US" sz="2000" dirty="0" smtClean="0"/>
              <a:t> </a:t>
            </a:r>
            <a:r>
              <a:rPr lang="en-US" sz="2000" dirty="0" err="1" smtClean="0"/>
              <a:t>ikut</a:t>
            </a:r>
            <a:r>
              <a:rPr lang="en-US" sz="2000" dirty="0" smtClean="0"/>
              <a:t> </a:t>
            </a:r>
            <a:r>
              <a:rPr lang="en-US" sz="2000" dirty="0" err="1" smtClean="0"/>
              <a:t>dalam</a:t>
            </a:r>
            <a:r>
              <a:rPr lang="en-US" sz="2000" dirty="0" smtClean="0"/>
              <a:t> </a:t>
            </a:r>
            <a:r>
              <a:rPr lang="en-US" sz="2000" dirty="0" err="1" smtClean="0"/>
              <a:t>persaingan</a:t>
            </a:r>
            <a:r>
              <a:rPr lang="en-US" sz="2000" dirty="0" smtClean="0"/>
              <a:t> </a:t>
            </a:r>
            <a:r>
              <a:rPr lang="en-US" sz="2000" dirty="0" err="1" smtClean="0"/>
              <a:t>harga</a:t>
            </a:r>
            <a:r>
              <a:rPr lang="en-US" sz="2000" dirty="0" smtClean="0"/>
              <a:t> </a:t>
            </a:r>
            <a:r>
              <a:rPr lang="en-US" sz="2000" dirty="0" err="1" smtClean="0"/>
              <a:t>diantara</a:t>
            </a:r>
            <a:r>
              <a:rPr lang="en-US" sz="2000" dirty="0" smtClean="0"/>
              <a:t> competitor </a:t>
            </a:r>
            <a:r>
              <a:rPr lang="en-US" sz="2000" dirty="0" err="1" smtClean="0"/>
              <a:t>lainnya</a:t>
            </a:r>
            <a:r>
              <a:rPr lang="en-US" sz="2000" dirty="0" smtClean="0"/>
              <a:t> </a:t>
            </a:r>
            <a:r>
              <a:rPr lang="id-ID" sz="2000" dirty="0" smtClean="0"/>
              <a:t> </a:t>
            </a:r>
            <a:r>
              <a:rPr lang="en-US" sz="2000" dirty="0" err="1" smtClean="0"/>
              <a:t>karena</a:t>
            </a:r>
            <a:r>
              <a:rPr lang="en-US" sz="2000" dirty="0" smtClean="0"/>
              <a:t> Apple </a:t>
            </a:r>
            <a:r>
              <a:rPr lang="id-ID" sz="2000" dirty="0" smtClean="0"/>
              <a:t>memiliki</a:t>
            </a:r>
            <a:r>
              <a:rPr lang="en-US" sz="2000" dirty="0" smtClean="0"/>
              <a:t> </a:t>
            </a:r>
            <a:r>
              <a:rPr lang="en-US" sz="2000" dirty="0" err="1" smtClean="0"/>
              <a:t>inovasi</a:t>
            </a:r>
            <a:r>
              <a:rPr lang="en-US" sz="2000" dirty="0" smtClean="0"/>
              <a:t> </a:t>
            </a:r>
            <a:r>
              <a:rPr lang="en-US" sz="2000" dirty="0" err="1" smtClean="0"/>
              <a:t>dan</a:t>
            </a:r>
            <a:r>
              <a:rPr lang="en-US" sz="2000" dirty="0" smtClean="0"/>
              <a:t> </a:t>
            </a:r>
            <a:r>
              <a:rPr lang="en-US" sz="2000" dirty="0" err="1" smtClean="0"/>
              <a:t>proposisi</a:t>
            </a:r>
            <a:r>
              <a:rPr lang="en-US" sz="2000" dirty="0" smtClean="0"/>
              <a:t> </a:t>
            </a:r>
            <a:r>
              <a:rPr lang="en-US" sz="2000" dirty="0" err="1" smtClean="0"/>
              <a:t>nilai</a:t>
            </a:r>
            <a:r>
              <a:rPr lang="en-US" sz="2000" dirty="0" smtClean="0"/>
              <a:t> yang </a:t>
            </a:r>
            <a:r>
              <a:rPr lang="en-US" sz="2000" dirty="0" err="1" smtClean="0"/>
              <a:t>unik</a:t>
            </a:r>
            <a:r>
              <a:rPr lang="en-US" sz="2000" dirty="0" smtClean="0"/>
              <a:t>. </a:t>
            </a:r>
            <a:r>
              <a:rPr lang="en-US" sz="2000" dirty="0" err="1" smtClean="0"/>
              <a:t>Harga</a:t>
            </a:r>
            <a:r>
              <a:rPr lang="en-US" sz="2000" dirty="0" smtClean="0"/>
              <a:t> 	premium </a:t>
            </a:r>
            <a:r>
              <a:rPr lang="en-US" sz="2000" dirty="0" err="1" smtClean="0"/>
              <a:t>seperti</a:t>
            </a:r>
            <a:r>
              <a:rPr lang="en-US" sz="2000" dirty="0" smtClean="0"/>
              <a:t> </a:t>
            </a:r>
            <a:r>
              <a:rPr lang="en-US" sz="2000" dirty="0" err="1" smtClean="0"/>
              <a:t>ini</a:t>
            </a:r>
            <a:r>
              <a:rPr lang="en-US" sz="2000" dirty="0" smtClean="0"/>
              <a:t> </a:t>
            </a:r>
            <a:r>
              <a:rPr lang="en-US" sz="2000" dirty="0" err="1" smtClean="0"/>
              <a:t>tidak</a:t>
            </a:r>
            <a:r>
              <a:rPr lang="en-US" sz="2000" dirty="0" smtClean="0"/>
              <a:t> </a:t>
            </a:r>
            <a:r>
              <a:rPr lang="en-US" sz="2000" dirty="0" err="1" smtClean="0"/>
              <a:t>akan</a:t>
            </a:r>
            <a:r>
              <a:rPr lang="en-US" sz="2000" dirty="0" smtClean="0"/>
              <a:t> </a:t>
            </a:r>
            <a:r>
              <a:rPr lang="en-US" sz="2000" dirty="0" err="1" smtClean="0"/>
              <a:t>merusak</a:t>
            </a:r>
            <a:r>
              <a:rPr lang="en-US" sz="2000" dirty="0" smtClean="0"/>
              <a:t> </a:t>
            </a:r>
            <a:r>
              <a:rPr lang="en-US" sz="2000" dirty="0" err="1" smtClean="0"/>
              <a:t>merek</a:t>
            </a:r>
            <a:r>
              <a:rPr lang="en-US" sz="2000" dirty="0" smtClean="0"/>
              <a:t>.</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326" y="3814355"/>
            <a:ext cx="8373292" cy="2715838"/>
          </a:xfrm>
          <a:prstGeom prst="rect">
            <a:avLst/>
          </a:prstGeom>
        </p:spPr>
      </p:pic>
    </p:spTree>
    <p:extLst>
      <p:ext uri="{BB962C8B-B14F-4D97-AF65-F5344CB8AC3E}">
        <p14:creationId xmlns:p14="http://schemas.microsoft.com/office/powerpoint/2010/main" val="135550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Positioning Apple </a:t>
            </a:r>
            <a:endParaRPr lang="en-US" dirty="0"/>
          </a:p>
        </p:txBody>
      </p:sp>
      <p:sp>
        <p:nvSpPr>
          <p:cNvPr id="3" name="Content Placeholder 2"/>
          <p:cNvSpPr>
            <a:spLocks noGrp="1"/>
          </p:cNvSpPr>
          <p:nvPr>
            <p:ph idx="1"/>
          </p:nvPr>
        </p:nvSpPr>
        <p:spPr>
          <a:xfrm>
            <a:off x="2592925" y="1438141"/>
            <a:ext cx="8915400" cy="3777622"/>
          </a:xfrm>
        </p:spPr>
        <p:txBody>
          <a:bodyPr/>
          <a:lstStyle/>
          <a:p>
            <a:r>
              <a:rPr lang="en-US" dirty="0" err="1" smtClean="0"/>
              <a:t>Produk</a:t>
            </a:r>
            <a:endParaRPr lang="en-US" dirty="0" smtClean="0"/>
          </a:p>
          <a:p>
            <a:pPr marL="0" indent="0" algn="just">
              <a:buNone/>
              <a:tabLst>
                <a:tab pos="349250" algn="l"/>
              </a:tabLst>
            </a:pPr>
            <a:r>
              <a:rPr lang="en-US" dirty="0" smtClean="0"/>
              <a:t>	</a:t>
            </a:r>
            <a:r>
              <a:rPr lang="id-ID" dirty="0"/>
              <a:t>Apple hanya ingin menjual produk terbaik di kelasnya. Tidak ada kompromi </a:t>
            </a:r>
            <a:r>
              <a:rPr lang="en-US" dirty="0" smtClean="0"/>
              <a:t>	</a:t>
            </a:r>
            <a:r>
              <a:rPr lang="id-ID" dirty="0" smtClean="0"/>
              <a:t>dalam </a:t>
            </a:r>
            <a:r>
              <a:rPr lang="id-ID" dirty="0"/>
              <a:t>kualitas atau kinerja. Posisi Apple pada kualitas telah membantu </a:t>
            </a:r>
            <a:r>
              <a:rPr lang="en-US" dirty="0" smtClean="0"/>
              <a:t>	</a:t>
            </a:r>
            <a:r>
              <a:rPr lang="id-ID" dirty="0" smtClean="0"/>
              <a:t>membangun </a:t>
            </a:r>
            <a:r>
              <a:rPr lang="id-ID" dirty="0"/>
              <a:t>citra perusahaan dan kepercayaan pasar, sekaligus loyalitas </a:t>
            </a:r>
            <a:r>
              <a:rPr lang="en-US" dirty="0" smtClean="0"/>
              <a:t>	</a:t>
            </a:r>
            <a:r>
              <a:rPr lang="id-ID" dirty="0" smtClean="0"/>
              <a:t>pelanggan.</a:t>
            </a:r>
            <a:endParaRPr lang="en-US" dirty="0" smtClean="0"/>
          </a:p>
          <a:p>
            <a:pPr marL="0" indent="0" algn="just">
              <a:buNone/>
              <a:tabLst>
                <a:tab pos="349250" algn="l"/>
              </a:tabLst>
            </a:pPr>
            <a:r>
              <a:rPr lang="en-US" dirty="0"/>
              <a:t>	</a:t>
            </a:r>
            <a:r>
              <a:rPr lang="id-ID" dirty="0"/>
              <a:t>Selama Apple mempertahankan kualitas produk-produknya, dibarengi </a:t>
            </a:r>
            <a:r>
              <a:rPr lang="en-US" dirty="0" smtClean="0"/>
              <a:t>	</a:t>
            </a:r>
            <a:r>
              <a:rPr lang="id-ID" dirty="0" smtClean="0"/>
              <a:t>dengan </a:t>
            </a:r>
            <a:r>
              <a:rPr lang="id-ID" dirty="0"/>
              <a:t>inovasi-inovasi brilian, Apple dapat terus menduduki kursi </a:t>
            </a:r>
            <a:r>
              <a:rPr lang="en-US" dirty="0" err="1" smtClean="0"/>
              <a:t>teratas</a:t>
            </a:r>
            <a:r>
              <a:rPr lang="id-ID" dirty="0" smtClean="0"/>
              <a:t> </a:t>
            </a:r>
            <a:r>
              <a:rPr lang="en-US" dirty="0" smtClean="0"/>
              <a:t>	</a:t>
            </a:r>
            <a:r>
              <a:rPr lang="id-ID" dirty="0" smtClean="0"/>
              <a:t>produk </a:t>
            </a:r>
            <a:r>
              <a:rPr lang="id-ID" dirty="0"/>
              <a:t>premium dan orang-orang akan tetap berbaris untuk membeli dan </a:t>
            </a:r>
            <a:r>
              <a:rPr lang="en-US" dirty="0" smtClean="0"/>
              <a:t>	</a:t>
            </a:r>
            <a:r>
              <a:rPr lang="id-ID" dirty="0" smtClean="0"/>
              <a:t>menantikan </a:t>
            </a:r>
            <a:r>
              <a:rPr lang="id-ID" dirty="0"/>
              <a:t>inovasi terbaru dari produk </a:t>
            </a:r>
            <a:r>
              <a:rPr lang="id-ID" dirty="0" smtClean="0"/>
              <a:t>Apple</a:t>
            </a:r>
            <a:r>
              <a:rPr lang="en-US" dirty="0" smtClean="0"/>
              <a:t>.</a:t>
            </a:r>
            <a:endParaRPr lang="en-US" dirty="0"/>
          </a:p>
          <a:p>
            <a:pPr marL="0" indent="0" algn="just">
              <a:buNone/>
              <a:tabLst>
                <a:tab pos="349250" algn="l"/>
              </a:tabLst>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72" y="4515050"/>
            <a:ext cx="2619375" cy="1743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712" y="4515050"/>
            <a:ext cx="1974111" cy="197411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1487" y="4315024"/>
            <a:ext cx="2143125" cy="2143125"/>
          </a:xfrm>
          <a:prstGeom prst="rect">
            <a:avLst/>
          </a:prstGeom>
        </p:spPr>
      </p:pic>
    </p:spTree>
    <p:extLst>
      <p:ext uri="{BB962C8B-B14F-4D97-AF65-F5344CB8AC3E}">
        <p14:creationId xmlns:p14="http://schemas.microsoft.com/office/powerpoint/2010/main" val="3798308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Positioning Apple </a:t>
            </a:r>
            <a:endParaRPr lang="en-US" dirty="0"/>
          </a:p>
        </p:txBody>
      </p:sp>
      <p:sp>
        <p:nvSpPr>
          <p:cNvPr id="3" name="Content Placeholder 2"/>
          <p:cNvSpPr>
            <a:spLocks noGrp="1"/>
          </p:cNvSpPr>
          <p:nvPr>
            <p:ph idx="1"/>
          </p:nvPr>
        </p:nvSpPr>
        <p:spPr>
          <a:xfrm>
            <a:off x="2592925" y="1476777"/>
            <a:ext cx="8915400" cy="3777622"/>
          </a:xfrm>
        </p:spPr>
        <p:txBody>
          <a:bodyPr/>
          <a:lstStyle/>
          <a:p>
            <a:r>
              <a:rPr lang="en-US" dirty="0" err="1" smtClean="0"/>
              <a:t>Tempat</a:t>
            </a:r>
            <a:endParaRPr lang="en-US" dirty="0" smtClean="0"/>
          </a:p>
          <a:p>
            <a:pPr marL="0" indent="0" algn="just">
              <a:buNone/>
              <a:tabLst>
                <a:tab pos="349250" algn="l"/>
              </a:tabLst>
            </a:pPr>
            <a:r>
              <a:rPr lang="en-US" dirty="0" smtClean="0"/>
              <a:t>	</a:t>
            </a:r>
            <a:r>
              <a:rPr lang="id-ID" dirty="0"/>
              <a:t>Dalam era internet melalui penjualan online, Apple sangat berani </a:t>
            </a:r>
            <a:r>
              <a:rPr lang="en-US" dirty="0" smtClean="0"/>
              <a:t>	</a:t>
            </a:r>
            <a:r>
              <a:rPr lang="id-ID" dirty="0" smtClean="0"/>
              <a:t>melawan </a:t>
            </a:r>
            <a:r>
              <a:rPr lang="id-ID" dirty="0"/>
              <a:t>arus dengan mendirikan gerai ritel eksklusif, ketika pesaingnya </a:t>
            </a:r>
            <a:r>
              <a:rPr lang="en-US" dirty="0" smtClean="0"/>
              <a:t>	</a:t>
            </a:r>
            <a:r>
              <a:rPr lang="id-ID" dirty="0" smtClean="0"/>
              <a:t>menutup </a:t>
            </a:r>
            <a:r>
              <a:rPr lang="id-ID" dirty="0"/>
              <a:t>gerai ritel dan pindah ke penjualan berbasis internet. Apple </a:t>
            </a:r>
            <a:r>
              <a:rPr lang="en-US" dirty="0" smtClean="0"/>
              <a:t>	</a:t>
            </a:r>
            <a:r>
              <a:rPr lang="id-ID" dirty="0" smtClean="0"/>
              <a:t>sangat </a:t>
            </a:r>
            <a:r>
              <a:rPr lang="id-ID" dirty="0"/>
              <a:t>selektif dalam memilih mitra ritel, dengan membuat tuntutan besar </a:t>
            </a:r>
            <a:r>
              <a:rPr lang="en-US" dirty="0" smtClean="0"/>
              <a:t>	</a:t>
            </a:r>
            <a:r>
              <a:rPr lang="id-ID" dirty="0" smtClean="0"/>
              <a:t>pada </a:t>
            </a:r>
            <a:r>
              <a:rPr lang="id-ID" dirty="0"/>
              <a:t>bagaimana produk Apple harus ditempatkan dan ditampilkan di </a:t>
            </a:r>
            <a:r>
              <a:rPr lang="en-US" dirty="0" smtClean="0"/>
              <a:t>	</a:t>
            </a:r>
            <a:r>
              <a:rPr lang="id-ID" dirty="0" smtClean="0"/>
              <a:t>toko-toko </a:t>
            </a:r>
            <a:r>
              <a:rPr lang="id-ID" dirty="0"/>
              <a:t>untuk memberikan pengalaman terbaik kepada pelanggan, </a:t>
            </a:r>
            <a:r>
              <a:rPr lang="en-US" dirty="0" smtClean="0"/>
              <a:t>	</a:t>
            </a:r>
            <a:r>
              <a:rPr lang="id-ID" dirty="0" smtClean="0"/>
              <a:t>sekaligus </a:t>
            </a:r>
            <a:r>
              <a:rPr lang="id-ID" dirty="0"/>
              <a:t>menjaga citra premium.</a:t>
            </a:r>
            <a:endParaRPr lang="en-US" dirty="0"/>
          </a:p>
          <a:p>
            <a:pPr marL="0" indent="0" algn="just">
              <a:buNone/>
              <a:tabLst>
                <a:tab pos="349250" algn="l"/>
              </a:tabLst>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925" y="4297519"/>
            <a:ext cx="2667000" cy="1714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526" y="4297519"/>
            <a:ext cx="3524250" cy="1714500"/>
          </a:xfrm>
          <a:prstGeom prst="rect">
            <a:avLst/>
          </a:prstGeom>
        </p:spPr>
      </p:pic>
    </p:spTree>
    <p:extLst>
      <p:ext uri="{BB962C8B-B14F-4D97-AF65-F5344CB8AC3E}">
        <p14:creationId xmlns:p14="http://schemas.microsoft.com/office/powerpoint/2010/main" val="3288331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Positioning Apple </a:t>
            </a:r>
            <a:endParaRPr lang="en-US" dirty="0"/>
          </a:p>
        </p:txBody>
      </p:sp>
      <p:sp>
        <p:nvSpPr>
          <p:cNvPr id="3" name="Content Placeholder 2"/>
          <p:cNvSpPr>
            <a:spLocks noGrp="1"/>
          </p:cNvSpPr>
          <p:nvPr>
            <p:ph idx="1"/>
          </p:nvPr>
        </p:nvSpPr>
        <p:spPr>
          <a:xfrm>
            <a:off x="2589212" y="1362892"/>
            <a:ext cx="8915400" cy="3777622"/>
          </a:xfrm>
        </p:spPr>
        <p:txBody>
          <a:bodyPr/>
          <a:lstStyle/>
          <a:p>
            <a:r>
              <a:rPr lang="en-US" dirty="0" err="1" smtClean="0"/>
              <a:t>Promosi</a:t>
            </a:r>
            <a:endParaRPr lang="en-US" dirty="0" smtClean="0"/>
          </a:p>
          <a:p>
            <a:pPr marL="0" indent="0" algn="just">
              <a:buNone/>
              <a:tabLst>
                <a:tab pos="349250" algn="l"/>
              </a:tabLst>
            </a:pPr>
            <a:r>
              <a:rPr lang="en-US" dirty="0"/>
              <a:t>	</a:t>
            </a:r>
            <a:r>
              <a:rPr lang="en-US" dirty="0" smtClean="0"/>
              <a:t>Apple</a:t>
            </a:r>
            <a:r>
              <a:rPr lang="id-ID" dirty="0" smtClean="0"/>
              <a:t> </a:t>
            </a:r>
            <a:r>
              <a:rPr lang="en-US" dirty="0" err="1" smtClean="0"/>
              <a:t>memberikan</a:t>
            </a:r>
            <a:r>
              <a:rPr lang="en-US" dirty="0" smtClean="0"/>
              <a:t> </a:t>
            </a:r>
            <a:r>
              <a:rPr lang="en-US" dirty="0" err="1" smtClean="0"/>
              <a:t>promosi</a:t>
            </a:r>
            <a:r>
              <a:rPr lang="id-ID" dirty="0" smtClean="0"/>
              <a:t> yang lebih sedikit dibandingkan dengan </a:t>
            </a:r>
            <a:r>
              <a:rPr lang="en-US" dirty="0" smtClean="0"/>
              <a:t> competitor </a:t>
            </a:r>
            <a:r>
              <a:rPr lang="en-US" dirty="0" err="1" smtClean="0"/>
              <a:t>lainnya</a:t>
            </a:r>
            <a:r>
              <a:rPr lang="en-US" dirty="0" smtClean="0"/>
              <a:t> </a:t>
            </a:r>
            <a:r>
              <a:rPr lang="en-US" dirty="0" err="1" smtClean="0"/>
              <a:t>lakukan</a:t>
            </a:r>
            <a:r>
              <a:rPr lang="en-US" dirty="0" smtClean="0"/>
              <a:t>. Apple </a:t>
            </a:r>
            <a:r>
              <a:rPr lang="en-US" dirty="0" err="1" smtClean="0"/>
              <a:t>tidak</a:t>
            </a:r>
            <a:r>
              <a:rPr lang="en-US" dirty="0" smtClean="0"/>
              <a:t> </a:t>
            </a:r>
            <a:r>
              <a:rPr lang="en-US" dirty="0" err="1" smtClean="0"/>
              <a:t>pernah</a:t>
            </a:r>
            <a:r>
              <a:rPr lang="en-US" dirty="0" smtClean="0"/>
              <a:t> </a:t>
            </a:r>
            <a:r>
              <a:rPr lang="en-US" dirty="0" err="1" smtClean="0"/>
              <a:t>memberikan</a:t>
            </a:r>
            <a:r>
              <a:rPr lang="en-US" dirty="0" smtClean="0"/>
              <a:t> </a:t>
            </a:r>
            <a:r>
              <a:rPr lang="en-US" dirty="0" err="1" smtClean="0"/>
              <a:t>diskon</a:t>
            </a:r>
            <a:r>
              <a:rPr lang="en-US" dirty="0" smtClean="0"/>
              <a:t> </a:t>
            </a:r>
            <a:r>
              <a:rPr lang="en-US" dirty="0" err="1" smtClean="0"/>
              <a:t>untuk</a:t>
            </a:r>
            <a:r>
              <a:rPr lang="en-US" dirty="0" smtClean="0"/>
              <a:t> </a:t>
            </a:r>
            <a:r>
              <a:rPr lang="en-US" dirty="0" err="1" smtClean="0"/>
              <a:t>produknya</a:t>
            </a:r>
            <a:r>
              <a:rPr lang="en-US" dirty="0" smtClean="0"/>
              <a:t>. </a:t>
            </a:r>
            <a:r>
              <a:rPr lang="en-US" dirty="0" err="1" smtClean="0"/>
              <a:t>Karena</a:t>
            </a:r>
            <a:r>
              <a:rPr lang="en-US" dirty="0" smtClean="0"/>
              <a:t> Apple 	</a:t>
            </a:r>
            <a:r>
              <a:rPr lang="en-US" dirty="0" err="1" smtClean="0"/>
              <a:t>tidak</a:t>
            </a:r>
            <a:r>
              <a:rPr lang="en-US" dirty="0" smtClean="0"/>
              <a:t> </a:t>
            </a:r>
            <a:r>
              <a:rPr lang="en-US" dirty="0" err="1" smtClean="0"/>
              <a:t>memberikan</a:t>
            </a:r>
            <a:r>
              <a:rPr lang="en-US" dirty="0" smtClean="0"/>
              <a:t> </a:t>
            </a:r>
            <a:r>
              <a:rPr lang="en-US" dirty="0" err="1" smtClean="0"/>
              <a:t>produk</a:t>
            </a:r>
            <a:r>
              <a:rPr lang="en-US" dirty="0" smtClean="0"/>
              <a:t> yang </a:t>
            </a:r>
            <a:r>
              <a:rPr lang="en-US" dirty="0" err="1" smtClean="0"/>
              <a:t>tidak</a:t>
            </a:r>
            <a:r>
              <a:rPr lang="en-US" dirty="0" smtClean="0"/>
              <a:t> </a:t>
            </a:r>
            <a:r>
              <a:rPr lang="en-US" dirty="0" err="1" smtClean="0"/>
              <a:t>inovatif</a:t>
            </a:r>
            <a:r>
              <a:rPr lang="en-US" dirty="0" smtClean="0"/>
              <a:t> </a:t>
            </a:r>
            <a:r>
              <a:rPr lang="en-US" dirty="0" err="1" smtClean="0"/>
              <a:t>dan</a:t>
            </a:r>
            <a:r>
              <a:rPr lang="en-US" dirty="0" smtClean="0"/>
              <a:t> Apple </a:t>
            </a:r>
            <a:r>
              <a:rPr lang="en-US" dirty="0" err="1" smtClean="0"/>
              <a:t>hanya</a:t>
            </a:r>
            <a:r>
              <a:rPr lang="en-US" dirty="0" smtClean="0"/>
              <a:t> </a:t>
            </a:r>
            <a:r>
              <a:rPr lang="en-US" dirty="0" err="1" smtClean="0"/>
              <a:t>memberikan</a:t>
            </a:r>
            <a:r>
              <a:rPr lang="en-US" dirty="0" smtClean="0"/>
              <a:t> </a:t>
            </a:r>
            <a:r>
              <a:rPr lang="en-US" dirty="0" err="1" smtClean="0"/>
              <a:t>produk</a:t>
            </a:r>
            <a:r>
              <a:rPr lang="en-US" dirty="0" smtClean="0"/>
              <a:t> yang </a:t>
            </a:r>
            <a:r>
              <a:rPr lang="en-US" dirty="0" err="1" smtClean="0"/>
              <a:t>berkualitas</a:t>
            </a:r>
            <a:r>
              <a:rPr lang="en-US" dirty="0" smtClean="0"/>
              <a:t> </a:t>
            </a:r>
            <a:r>
              <a:rPr lang="en-US" dirty="0" err="1" smtClean="0"/>
              <a:t>sehingga</a:t>
            </a:r>
            <a:r>
              <a:rPr lang="en-US" dirty="0" smtClean="0"/>
              <a:t> para </a:t>
            </a:r>
            <a:r>
              <a:rPr lang="en-US" dirty="0" err="1" smtClean="0"/>
              <a:t>pengguna</a:t>
            </a:r>
            <a:r>
              <a:rPr lang="en-US" dirty="0" smtClean="0"/>
              <a:t> </a:t>
            </a:r>
            <a:r>
              <a:rPr lang="en-US" dirty="0" err="1" smtClean="0"/>
              <a:t>tidak</a:t>
            </a:r>
            <a:r>
              <a:rPr lang="en-US" dirty="0" smtClean="0"/>
              <a:t> </a:t>
            </a:r>
            <a:r>
              <a:rPr lang="en-US" dirty="0" err="1" smtClean="0"/>
              <a:t>keberatan</a:t>
            </a:r>
            <a:r>
              <a:rPr lang="en-US" dirty="0" smtClean="0"/>
              <a:t> </a:t>
            </a:r>
            <a:r>
              <a:rPr lang="en-US" dirty="0" err="1" smtClean="0"/>
              <a:t>untuk</a:t>
            </a:r>
            <a:r>
              <a:rPr lang="en-US" dirty="0" smtClean="0"/>
              <a:t> </a:t>
            </a:r>
            <a:r>
              <a:rPr lang="en-US" dirty="0" err="1" smtClean="0"/>
              <a:t>membeli</a:t>
            </a:r>
            <a:r>
              <a:rPr lang="en-US" dirty="0" smtClean="0"/>
              <a:t> </a:t>
            </a:r>
            <a:r>
              <a:rPr lang="en-US" dirty="0" err="1" smtClean="0"/>
              <a:t>dengan</a:t>
            </a:r>
            <a:r>
              <a:rPr lang="en-US" dirty="0" smtClean="0"/>
              <a:t> </a:t>
            </a:r>
            <a:r>
              <a:rPr lang="en-US" dirty="0" err="1" smtClean="0"/>
              <a:t>harga</a:t>
            </a:r>
            <a:r>
              <a:rPr lang="en-US" dirty="0" smtClean="0"/>
              <a:t> yang </a:t>
            </a:r>
            <a:r>
              <a:rPr lang="en-US" dirty="0" err="1" smtClean="0"/>
              <a:t>mahal</a:t>
            </a:r>
            <a:r>
              <a:rPr lang="en-US" dirty="0" smtClean="0"/>
              <a:t>. Apple </a:t>
            </a:r>
            <a:r>
              <a:rPr lang="en-US" dirty="0" err="1" smtClean="0"/>
              <a:t>mempromosikan</a:t>
            </a:r>
            <a:r>
              <a:rPr lang="en-US" dirty="0" smtClean="0"/>
              <a:t> </a:t>
            </a:r>
            <a:r>
              <a:rPr lang="en-US" dirty="0" err="1" smtClean="0"/>
              <a:t>diri</a:t>
            </a:r>
            <a:r>
              <a:rPr lang="id-ID" dirty="0" smtClean="0"/>
              <a:t> kebanyakan</a:t>
            </a:r>
            <a:r>
              <a:rPr lang="en-US" dirty="0" smtClean="0"/>
              <a:t> </a:t>
            </a:r>
            <a:r>
              <a:rPr lang="en-US" dirty="0" err="1" smtClean="0"/>
              <a:t>bukan</a:t>
            </a:r>
            <a:r>
              <a:rPr lang="en-US" dirty="0" smtClean="0"/>
              <a:t> </a:t>
            </a:r>
            <a:r>
              <a:rPr lang="en-US" dirty="0" err="1" smtClean="0"/>
              <a:t>dari</a:t>
            </a:r>
            <a:r>
              <a:rPr lang="en-US" dirty="0" smtClean="0"/>
              <a:t> </a:t>
            </a:r>
            <a:r>
              <a:rPr lang="en-US" dirty="0" err="1" smtClean="0"/>
              <a:t>dalam</a:t>
            </a:r>
            <a:r>
              <a:rPr lang="en-US" dirty="0" smtClean="0"/>
              <a:t> </a:t>
            </a:r>
            <a:r>
              <a:rPr lang="en-US" dirty="0" err="1" smtClean="0"/>
              <a:t>perusahaan</a:t>
            </a:r>
            <a:r>
              <a:rPr lang="en-US" dirty="0" smtClean="0"/>
              <a:t> </a:t>
            </a:r>
            <a:r>
              <a:rPr lang="en-US" dirty="0" err="1" smtClean="0"/>
              <a:t>namun</a:t>
            </a:r>
            <a:r>
              <a:rPr lang="en-US" dirty="0" smtClean="0"/>
              <a:t> </a:t>
            </a:r>
            <a:r>
              <a:rPr lang="en-US" dirty="0" err="1" smtClean="0"/>
              <a:t>dari</a:t>
            </a:r>
            <a:r>
              <a:rPr lang="en-US" dirty="0" smtClean="0"/>
              <a:t> </a:t>
            </a:r>
            <a:r>
              <a:rPr lang="en-US" dirty="0" err="1" smtClean="0"/>
              <a:t>mulut</a:t>
            </a:r>
            <a:r>
              <a:rPr lang="en-US" dirty="0" smtClean="0"/>
              <a:t> </a:t>
            </a:r>
            <a:r>
              <a:rPr lang="en-US" dirty="0" err="1" smtClean="0"/>
              <a:t>ke</a:t>
            </a:r>
            <a:r>
              <a:rPr lang="en-US" dirty="0" smtClean="0"/>
              <a:t> </a:t>
            </a:r>
            <a:r>
              <a:rPr lang="en-US" dirty="0" err="1" smtClean="0"/>
              <a:t>mulut</a:t>
            </a:r>
            <a:r>
              <a:rPr lang="id-ID" dirty="0" smtClean="0"/>
              <a:t> </a:t>
            </a:r>
            <a:r>
              <a:rPr lang="en-US" dirty="0" err="1" smtClean="0"/>
              <a:t>para</a:t>
            </a:r>
            <a:r>
              <a:rPr lang="en-US" dirty="0" smtClean="0"/>
              <a:t> </a:t>
            </a:r>
            <a:r>
              <a:rPr lang="en-US" dirty="0" err="1" smtClean="0"/>
              <a:t>pengguna</a:t>
            </a:r>
            <a:r>
              <a:rPr lang="en-US" dirty="0" smtClean="0"/>
              <a:t> Apple</a:t>
            </a:r>
            <a:r>
              <a:rPr lang="id-ID" dirty="0" smtClean="0"/>
              <a:t>, atau melalui internet yang berisikan blog blog mengenai pencinta produk Apple.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8412" y="4153989"/>
            <a:ext cx="6556266" cy="2495006"/>
          </a:xfrm>
          <a:prstGeom prst="rect">
            <a:avLst/>
          </a:prstGeom>
        </p:spPr>
      </p:pic>
    </p:spTree>
    <p:extLst>
      <p:ext uri="{BB962C8B-B14F-4D97-AF65-F5344CB8AC3E}">
        <p14:creationId xmlns:p14="http://schemas.microsoft.com/office/powerpoint/2010/main" val="2785864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Analisis</a:t>
            </a:r>
            <a:r>
              <a:rPr lang="en-US" dirty="0" smtClean="0"/>
              <a:t> SWOT</a:t>
            </a:r>
            <a:endParaRPr lang="en-US" dirty="0"/>
          </a:p>
        </p:txBody>
      </p:sp>
      <p:sp>
        <p:nvSpPr>
          <p:cNvPr id="3" name="Content Placeholder 2"/>
          <p:cNvSpPr>
            <a:spLocks noGrp="1"/>
          </p:cNvSpPr>
          <p:nvPr>
            <p:ph idx="1"/>
          </p:nvPr>
        </p:nvSpPr>
        <p:spPr/>
        <p:txBody>
          <a:bodyPr>
            <a:normAutofit/>
          </a:bodyPr>
          <a:lstStyle/>
          <a:p>
            <a:r>
              <a:rPr lang="id-ID" sz="2400" dirty="0" err="1" smtClean="0"/>
              <a:t>Strengths</a:t>
            </a:r>
            <a:endParaRPr lang="en-US" sz="2400" dirty="0" smtClean="0"/>
          </a:p>
          <a:p>
            <a:pPr lvl="1">
              <a:tabLst>
                <a:tab pos="349250" algn="l"/>
              </a:tabLst>
            </a:pPr>
            <a:r>
              <a:rPr lang="id-ID" sz="2400" dirty="0"/>
              <a:t>Produk dari Apple sangat mudah untuk digunakan dan </a:t>
            </a:r>
            <a:r>
              <a:rPr lang="id-ID" sz="2400" dirty="0" smtClean="0"/>
              <a:t>stabil</a:t>
            </a:r>
            <a:endParaRPr lang="en-US" sz="2400" dirty="0" smtClean="0"/>
          </a:p>
          <a:p>
            <a:pPr lvl="1">
              <a:tabLst>
                <a:tab pos="349250" algn="l"/>
              </a:tabLst>
            </a:pPr>
            <a:r>
              <a:rPr lang="id-ID" sz="2400" dirty="0" err="1"/>
              <a:t>Brand</a:t>
            </a:r>
            <a:r>
              <a:rPr lang="id-ID" sz="2400" dirty="0"/>
              <a:t> </a:t>
            </a:r>
            <a:r>
              <a:rPr lang="id-ID" sz="2400" dirty="0" err="1" smtClean="0"/>
              <a:t>Loyalty</a:t>
            </a:r>
            <a:endParaRPr lang="en-US" sz="2400" dirty="0" smtClean="0"/>
          </a:p>
          <a:p>
            <a:pPr lvl="1">
              <a:tabLst>
                <a:tab pos="349250" algn="l"/>
              </a:tabLst>
            </a:pPr>
            <a:r>
              <a:rPr lang="id-ID" sz="2400" dirty="0"/>
              <a:t>Market </a:t>
            </a:r>
            <a:r>
              <a:rPr lang="id-ID" sz="2400" dirty="0" err="1"/>
              <a:t>Share</a:t>
            </a:r>
            <a:r>
              <a:rPr lang="id-ID" sz="2400" dirty="0"/>
              <a:t> terbesar di bidang industri musik melalui </a:t>
            </a:r>
            <a:r>
              <a:rPr lang="id-ID" sz="2400" dirty="0" err="1"/>
              <a:t>iTunes</a:t>
            </a:r>
            <a:r>
              <a:rPr lang="id-ID" sz="2400" dirty="0"/>
              <a:t> dan </a:t>
            </a:r>
            <a:r>
              <a:rPr lang="id-ID" sz="2400" dirty="0" err="1"/>
              <a:t>iPod</a:t>
            </a:r>
            <a:r>
              <a:rPr lang="id-ID" sz="2400" dirty="0"/>
              <a:t>, dan disusul dengan </a:t>
            </a:r>
            <a:r>
              <a:rPr lang="id-ID" sz="2400" dirty="0" err="1"/>
              <a:t>iPhone</a:t>
            </a:r>
            <a:r>
              <a:rPr lang="id-ID" sz="2400" dirty="0"/>
              <a:t>.</a:t>
            </a:r>
            <a:endParaRPr lang="en-US" sz="2400" dirty="0"/>
          </a:p>
          <a:p>
            <a:pPr lvl="1">
              <a:tabLst>
                <a:tab pos="349250" algn="l"/>
              </a:tabLst>
            </a:pPr>
            <a:endParaRPr lang="en-US" sz="2400" dirty="0"/>
          </a:p>
        </p:txBody>
      </p:sp>
    </p:spTree>
    <p:extLst>
      <p:ext uri="{BB962C8B-B14F-4D97-AF65-F5344CB8AC3E}">
        <p14:creationId xmlns:p14="http://schemas.microsoft.com/office/powerpoint/2010/main" val="1624705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Analisis</a:t>
            </a:r>
            <a:r>
              <a:rPr lang="en-US" dirty="0" smtClean="0"/>
              <a:t> SWOT</a:t>
            </a:r>
            <a:endParaRPr lang="en-US" dirty="0"/>
          </a:p>
        </p:txBody>
      </p:sp>
      <p:sp>
        <p:nvSpPr>
          <p:cNvPr id="3" name="Content Placeholder 2"/>
          <p:cNvSpPr>
            <a:spLocks noGrp="1"/>
          </p:cNvSpPr>
          <p:nvPr>
            <p:ph idx="1"/>
          </p:nvPr>
        </p:nvSpPr>
        <p:spPr/>
        <p:txBody>
          <a:bodyPr>
            <a:normAutofit/>
          </a:bodyPr>
          <a:lstStyle/>
          <a:p>
            <a:r>
              <a:rPr lang="id-ID" sz="2400" dirty="0" err="1" smtClean="0"/>
              <a:t>Weakness</a:t>
            </a:r>
            <a:endParaRPr lang="en-US" sz="2400" dirty="0" smtClean="0"/>
          </a:p>
          <a:p>
            <a:pPr lvl="1"/>
            <a:r>
              <a:rPr lang="en-US" sz="2400" dirty="0" smtClean="0"/>
              <a:t>Apple </a:t>
            </a:r>
            <a:r>
              <a:rPr lang="en-US" sz="2400" dirty="0" err="1" smtClean="0"/>
              <a:t>sangat</a:t>
            </a:r>
            <a:r>
              <a:rPr lang="en-US" sz="2400" dirty="0" smtClean="0"/>
              <a:t> </a:t>
            </a:r>
            <a:r>
              <a:rPr lang="en-US" sz="2400" dirty="0" err="1" smtClean="0"/>
              <a:t>kuat</a:t>
            </a:r>
            <a:r>
              <a:rPr lang="en-US" sz="2400" dirty="0" smtClean="0"/>
              <a:t> di Amerika </a:t>
            </a:r>
            <a:r>
              <a:rPr lang="en-US" sz="2400" dirty="0" err="1" smtClean="0"/>
              <a:t>karena</a:t>
            </a:r>
            <a:r>
              <a:rPr lang="en-US" sz="2400" dirty="0" smtClean="0"/>
              <a:t> </a:t>
            </a:r>
            <a:r>
              <a:rPr lang="en-US" sz="2400" dirty="0" err="1" smtClean="0"/>
              <a:t>kualitas</a:t>
            </a:r>
            <a:r>
              <a:rPr lang="en-US" sz="2400" dirty="0" smtClean="0"/>
              <a:t> yang </a:t>
            </a:r>
            <a:r>
              <a:rPr lang="en-US" sz="2400" dirty="0" err="1" smtClean="0"/>
              <a:t>dapat</a:t>
            </a:r>
            <a:r>
              <a:rPr lang="en-US" sz="2400" dirty="0" smtClean="0"/>
              <a:t> di control. </a:t>
            </a:r>
            <a:r>
              <a:rPr lang="en-US" sz="2400" dirty="0" err="1" smtClean="0"/>
              <a:t>Sedangkan</a:t>
            </a:r>
            <a:r>
              <a:rPr lang="en-US" sz="2400" dirty="0" smtClean="0"/>
              <a:t> di </a:t>
            </a:r>
            <a:r>
              <a:rPr lang="en-US" sz="2400" dirty="0" err="1" smtClean="0"/>
              <a:t>luar</a:t>
            </a:r>
            <a:r>
              <a:rPr lang="en-US" sz="2400" dirty="0" smtClean="0"/>
              <a:t> Amerika Apple </a:t>
            </a:r>
            <a:r>
              <a:rPr lang="en-US" sz="2400" dirty="0" err="1" smtClean="0"/>
              <a:t>membuka</a:t>
            </a:r>
            <a:r>
              <a:rPr lang="en-US" sz="2400" dirty="0" smtClean="0"/>
              <a:t> retail </a:t>
            </a:r>
            <a:r>
              <a:rPr lang="en-US" sz="2400" dirty="0" err="1" smtClean="0"/>
              <a:t>retail</a:t>
            </a:r>
            <a:r>
              <a:rPr lang="en-US" sz="2400" dirty="0" smtClean="0"/>
              <a:t> </a:t>
            </a:r>
            <a:r>
              <a:rPr lang="en-US" sz="2400" dirty="0" err="1" smtClean="0"/>
              <a:t>sehingga</a:t>
            </a:r>
            <a:r>
              <a:rPr lang="en-US" sz="2400" dirty="0" smtClean="0"/>
              <a:t> </a:t>
            </a:r>
            <a:r>
              <a:rPr lang="en-US" sz="2400" dirty="0" err="1" smtClean="0"/>
              <a:t>sulit</a:t>
            </a:r>
            <a:r>
              <a:rPr lang="en-US" sz="2400" dirty="0" smtClean="0"/>
              <a:t> </a:t>
            </a:r>
            <a:r>
              <a:rPr lang="en-US" sz="2400" dirty="0" err="1" smtClean="0"/>
              <a:t>untuk</a:t>
            </a:r>
            <a:r>
              <a:rPr lang="en-US" sz="2400" dirty="0" smtClean="0"/>
              <a:t> </a:t>
            </a:r>
            <a:r>
              <a:rPr lang="en-US" sz="2400" dirty="0" err="1" smtClean="0"/>
              <a:t>mengkontrolnya</a:t>
            </a:r>
            <a:r>
              <a:rPr lang="en-US" sz="2400" dirty="0" smtClean="0"/>
              <a:t>.</a:t>
            </a:r>
          </a:p>
          <a:p>
            <a:pPr lvl="1"/>
            <a:endParaRPr lang="en-US" sz="2400" dirty="0"/>
          </a:p>
        </p:txBody>
      </p:sp>
    </p:spTree>
    <p:extLst>
      <p:ext uri="{BB962C8B-B14F-4D97-AF65-F5344CB8AC3E}">
        <p14:creationId xmlns:p14="http://schemas.microsoft.com/office/powerpoint/2010/main" val="1476962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Analisis</a:t>
            </a:r>
            <a:r>
              <a:rPr lang="en-US" dirty="0" smtClean="0"/>
              <a:t> SWOT</a:t>
            </a:r>
            <a:endParaRPr lang="en-US" dirty="0"/>
          </a:p>
        </p:txBody>
      </p:sp>
      <p:sp>
        <p:nvSpPr>
          <p:cNvPr id="3" name="Content Placeholder 2"/>
          <p:cNvSpPr>
            <a:spLocks noGrp="1"/>
          </p:cNvSpPr>
          <p:nvPr>
            <p:ph idx="1"/>
          </p:nvPr>
        </p:nvSpPr>
        <p:spPr>
          <a:xfrm>
            <a:off x="2689238" y="1904999"/>
            <a:ext cx="8915400" cy="4352925"/>
          </a:xfrm>
        </p:spPr>
        <p:txBody>
          <a:bodyPr>
            <a:noAutofit/>
          </a:bodyPr>
          <a:lstStyle/>
          <a:p>
            <a:r>
              <a:rPr lang="id-ID" sz="2400" dirty="0" err="1" smtClean="0"/>
              <a:t>Opportunity</a:t>
            </a:r>
            <a:endParaRPr lang="en-US" sz="2400" dirty="0" smtClean="0"/>
          </a:p>
          <a:p>
            <a:pPr lvl="1"/>
            <a:r>
              <a:rPr lang="id-ID" sz="2400" dirty="0"/>
              <a:t>Peluang Dalam </a:t>
            </a:r>
            <a:r>
              <a:rPr lang="id-ID" sz="2400" dirty="0" err="1"/>
              <a:t>Consumer</a:t>
            </a:r>
            <a:r>
              <a:rPr lang="id-ID" sz="2400" dirty="0"/>
              <a:t> </a:t>
            </a:r>
            <a:r>
              <a:rPr lang="id-ID" sz="2400" dirty="0" err="1"/>
              <a:t>Electronik</a:t>
            </a:r>
            <a:r>
              <a:rPr lang="id-ID" sz="2400" dirty="0"/>
              <a:t>: Setelah sukses dalam </a:t>
            </a:r>
            <a:r>
              <a:rPr lang="id-ID" sz="2400" dirty="0" err="1"/>
              <a:t>iPod</a:t>
            </a:r>
            <a:r>
              <a:rPr lang="id-ID" sz="2400" dirty="0"/>
              <a:t>, dan </a:t>
            </a:r>
            <a:r>
              <a:rPr lang="id-ID" sz="2400" dirty="0" err="1"/>
              <a:t>iPhone</a:t>
            </a:r>
            <a:r>
              <a:rPr lang="id-ID" sz="2400" dirty="0"/>
              <a:t>, Apple meluncurkan Apple </a:t>
            </a:r>
            <a:r>
              <a:rPr lang="id-ID" sz="2400" dirty="0" smtClean="0"/>
              <a:t>TV</a:t>
            </a:r>
            <a:endParaRPr lang="en-US" sz="2400" dirty="0" smtClean="0"/>
          </a:p>
          <a:p>
            <a:pPr lvl="1"/>
            <a:r>
              <a:rPr lang="id-ID" sz="2400" dirty="0"/>
              <a:t>Pertumbuhan pada pasar PC dan </a:t>
            </a:r>
            <a:r>
              <a:rPr lang="id-ID" sz="2400" dirty="0" err="1"/>
              <a:t>Software</a:t>
            </a:r>
            <a:r>
              <a:rPr lang="id-ID" sz="2400" dirty="0"/>
              <a:t>: Hal ini merupakan peluang karena komputer Mac mampu melakukan apa yang biasa dilakukan oleh komputer berbasis Windows dengan memberikan kemampuan untuk </a:t>
            </a:r>
            <a:r>
              <a:rPr lang="id-ID" sz="2400" dirty="0" err="1"/>
              <a:t>diinstall</a:t>
            </a:r>
            <a:r>
              <a:rPr lang="id-ID" sz="2400" dirty="0"/>
              <a:t> Windows sehingga Apple memungkinkan untuk digunakan dalam pasar yang lebih </a:t>
            </a:r>
            <a:r>
              <a:rPr lang="id-ID" sz="2400" dirty="0" smtClean="0"/>
              <a:t>luas</a:t>
            </a:r>
            <a:endParaRPr lang="en-US" sz="2400" dirty="0" smtClean="0"/>
          </a:p>
          <a:p>
            <a:pPr lvl="1"/>
            <a:endParaRPr lang="en-US" sz="2400" dirty="0"/>
          </a:p>
        </p:txBody>
      </p:sp>
    </p:spTree>
    <p:extLst>
      <p:ext uri="{BB962C8B-B14F-4D97-AF65-F5344CB8AC3E}">
        <p14:creationId xmlns:p14="http://schemas.microsoft.com/office/powerpoint/2010/main" val="812730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Analisis</a:t>
            </a:r>
            <a:r>
              <a:rPr lang="en-US" dirty="0" smtClean="0"/>
              <a:t> SWOT</a:t>
            </a:r>
            <a:endParaRPr lang="en-US" dirty="0"/>
          </a:p>
        </p:txBody>
      </p:sp>
      <p:sp>
        <p:nvSpPr>
          <p:cNvPr id="3" name="Content Placeholder 2"/>
          <p:cNvSpPr>
            <a:spLocks noGrp="1"/>
          </p:cNvSpPr>
          <p:nvPr>
            <p:ph idx="1"/>
          </p:nvPr>
        </p:nvSpPr>
        <p:spPr/>
        <p:txBody>
          <a:bodyPr>
            <a:normAutofit/>
          </a:bodyPr>
          <a:lstStyle/>
          <a:p>
            <a:r>
              <a:rPr lang="id-ID" sz="2400" dirty="0" err="1" smtClean="0"/>
              <a:t>Threats</a:t>
            </a:r>
            <a:endParaRPr lang="en-US" sz="2400" dirty="0" smtClean="0"/>
          </a:p>
          <a:p>
            <a:pPr lvl="1"/>
            <a:r>
              <a:rPr lang="id-ID" sz="2400" dirty="0" err="1"/>
              <a:t>Google</a:t>
            </a:r>
            <a:r>
              <a:rPr lang="id-ID" sz="2400" dirty="0"/>
              <a:t> yang selalu sukses membuat apa saja dan melakukan semuanya dengan waktu bersamaan dan tidak terbentur permasalahan (hingga saat ini</a:t>
            </a:r>
            <a:r>
              <a:rPr lang="id-ID" sz="2400" dirty="0" smtClean="0"/>
              <a:t>)</a:t>
            </a:r>
            <a:endParaRPr lang="en-US" sz="2400" dirty="0" smtClean="0"/>
          </a:p>
          <a:p>
            <a:pPr lvl="1"/>
            <a:r>
              <a:rPr lang="id-ID" sz="2400" dirty="0"/>
              <a:t>Permasalahan Legalitas : Seperti penggunaan paten, upaya </a:t>
            </a:r>
            <a:r>
              <a:rPr lang="id-ID" sz="2400" dirty="0" err="1"/>
              <a:t>kloning</a:t>
            </a:r>
            <a:r>
              <a:rPr lang="id-ID" sz="2400" dirty="0"/>
              <a:t> dan pembajakan dan lain-lain.</a:t>
            </a:r>
            <a:endParaRPr lang="en-US" sz="2400" dirty="0"/>
          </a:p>
          <a:p>
            <a:pPr lvl="1"/>
            <a:r>
              <a:rPr lang="id-ID" sz="2400" dirty="0"/>
              <a:t>Kompetisi dengan PC berbasis </a:t>
            </a:r>
            <a:r>
              <a:rPr lang="id-ID" sz="2400" dirty="0" smtClean="0"/>
              <a:t>Windows</a:t>
            </a:r>
            <a:endParaRPr lang="en-US" sz="2400" dirty="0" smtClean="0"/>
          </a:p>
          <a:p>
            <a:pPr lvl="1"/>
            <a:endParaRPr lang="en-US" sz="2400" dirty="0"/>
          </a:p>
        </p:txBody>
      </p:sp>
    </p:spTree>
    <p:extLst>
      <p:ext uri="{BB962C8B-B14F-4D97-AF65-F5344CB8AC3E}">
        <p14:creationId xmlns:p14="http://schemas.microsoft.com/office/powerpoint/2010/main" val="2486078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b="1" dirty="0"/>
              <a:t>Analisis Strategi </a:t>
            </a:r>
            <a:r>
              <a:rPr lang="id-ID" b="1" dirty="0" err="1"/>
              <a:t>Brand</a:t>
            </a:r>
            <a:r>
              <a:rPr lang="id-ID" b="1" dirty="0"/>
              <a:t> dari Apple </a:t>
            </a:r>
            <a:r>
              <a:rPr lang="id-ID" b="1" dirty="0" err="1"/>
              <a:t>Inc</a:t>
            </a:r>
            <a:r>
              <a:rPr lang="id-ID" b="1" dirty="0"/>
              <a:t>.</a:t>
            </a:r>
            <a:r>
              <a:rPr lang="en-US" dirty="0"/>
              <a:t/>
            </a:r>
            <a:br>
              <a:rPr lang="en-US" dirty="0"/>
            </a:br>
            <a:endParaRPr lang="en-US" dirty="0"/>
          </a:p>
        </p:txBody>
      </p:sp>
      <p:pic>
        <p:nvPicPr>
          <p:cNvPr id="4" name="Content Placeholder 3" descr="MM52082-a.jpeg"/>
          <p:cNvPicPr>
            <a:picLocks noGrp="1"/>
          </p:cNvPicPr>
          <p:nvPr>
            <p:ph idx="1"/>
          </p:nvPr>
        </p:nvPicPr>
        <p:blipFill>
          <a:blip r:embed="rId2"/>
          <a:stretch>
            <a:fillRect/>
          </a:stretch>
        </p:blipFill>
        <p:spPr>
          <a:xfrm>
            <a:off x="3463633" y="1302327"/>
            <a:ext cx="5888182" cy="5389418"/>
          </a:xfrm>
          <a:prstGeom prst="rect">
            <a:avLst/>
          </a:prstGeom>
        </p:spPr>
      </p:pic>
    </p:spTree>
    <p:extLst>
      <p:ext uri="{BB962C8B-B14F-4D97-AF65-F5344CB8AC3E}">
        <p14:creationId xmlns:p14="http://schemas.microsoft.com/office/powerpoint/2010/main" val="1900436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b="1" dirty="0"/>
              <a:t>Analisis Strategi </a:t>
            </a:r>
            <a:r>
              <a:rPr lang="id-ID" b="1" dirty="0" err="1"/>
              <a:t>Brand</a:t>
            </a:r>
            <a:r>
              <a:rPr lang="id-ID" b="1" dirty="0"/>
              <a:t> dari Apple </a:t>
            </a:r>
            <a:r>
              <a:rPr lang="id-ID" b="1" dirty="0" err="1"/>
              <a:t>Inc</a:t>
            </a:r>
            <a:r>
              <a:rPr lang="id-ID" b="1" dirty="0"/>
              <a:t>.</a:t>
            </a:r>
            <a:r>
              <a:rPr lang="en-US" dirty="0"/>
              <a:t/>
            </a:r>
            <a:br>
              <a:rPr lang="en-US" dirty="0"/>
            </a:br>
            <a:endParaRPr lang="en-US" dirty="0"/>
          </a:p>
        </p:txBody>
      </p:sp>
      <p:pic>
        <p:nvPicPr>
          <p:cNvPr id="5" name="Content Placeholder 4" descr="apple-1-brand.png"/>
          <p:cNvPicPr>
            <a:picLocks noGrp="1"/>
          </p:cNvPicPr>
          <p:nvPr>
            <p:ph idx="1"/>
          </p:nvPr>
        </p:nvPicPr>
        <p:blipFill>
          <a:blip r:embed="rId2"/>
          <a:stretch>
            <a:fillRect/>
          </a:stretch>
        </p:blipFill>
        <p:spPr>
          <a:xfrm>
            <a:off x="2592924" y="1482436"/>
            <a:ext cx="7825693" cy="4876799"/>
          </a:xfrm>
          <a:prstGeom prst="rect">
            <a:avLst/>
          </a:prstGeom>
        </p:spPr>
      </p:pic>
    </p:spTree>
    <p:extLst>
      <p:ext uri="{BB962C8B-B14F-4D97-AF65-F5344CB8AC3E}">
        <p14:creationId xmlns:p14="http://schemas.microsoft.com/office/powerpoint/2010/main" val="4181212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Apple Inc.</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497694"/>
            <a:ext cx="4232365" cy="4232365"/>
          </a:xfrm>
          <a:prstGeom prst="rect">
            <a:avLst/>
          </a:prstGeom>
        </p:spPr>
      </p:pic>
    </p:spTree>
    <p:extLst>
      <p:ext uri="{BB962C8B-B14F-4D97-AF65-F5344CB8AC3E}">
        <p14:creationId xmlns:p14="http://schemas.microsoft.com/office/powerpoint/2010/main" val="208972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b="1" dirty="0"/>
              <a:t>Analisis Strategi </a:t>
            </a:r>
            <a:r>
              <a:rPr lang="id-ID" b="1" dirty="0" err="1"/>
              <a:t>Brand</a:t>
            </a:r>
            <a:r>
              <a:rPr lang="id-ID" b="1" dirty="0"/>
              <a:t> dari Apple </a:t>
            </a:r>
            <a:r>
              <a:rPr lang="id-ID" b="1" dirty="0" err="1"/>
              <a:t>Inc</a:t>
            </a:r>
            <a:r>
              <a:rPr lang="id-ID" b="1" dirty="0"/>
              <a:t>.</a:t>
            </a:r>
            <a:r>
              <a:rPr lang="en-US" dirty="0"/>
              <a:t/>
            </a:r>
            <a:br>
              <a:rPr lang="en-US" dirty="0"/>
            </a:br>
            <a:endParaRPr lang="en-US" dirty="0"/>
          </a:p>
        </p:txBody>
      </p:sp>
      <p:sp>
        <p:nvSpPr>
          <p:cNvPr id="3" name="Content Placeholder 2"/>
          <p:cNvSpPr>
            <a:spLocks noGrp="1"/>
          </p:cNvSpPr>
          <p:nvPr>
            <p:ph idx="1"/>
          </p:nvPr>
        </p:nvSpPr>
        <p:spPr>
          <a:xfrm>
            <a:off x="2589212" y="1905000"/>
            <a:ext cx="8915400" cy="4006222"/>
          </a:xfrm>
        </p:spPr>
        <p:txBody>
          <a:bodyPr>
            <a:noAutofit/>
          </a:bodyPr>
          <a:lstStyle/>
          <a:p>
            <a:r>
              <a:rPr lang="id-ID" sz="2400" dirty="0"/>
              <a:t>Apple meluncurkan produknya dengan karakteristik yang baik dan menyesuaikan keinginan pasar tertentu. Menurut Kotler (1997) Atribut produk terdiri atas kualitas, desain dan fitur (feature). Kualitas sendiri, oleh Kotler dijelaskan lebih lanjut sebagai kinerja (performance), unjuk kerja (conformance), Keandalan (Reliability), Kemudahan diperbaiki (reparability), gaya (style), daya tahan (durability) dan desain (design). Atribut atau karakteristik Apple langsung dinilai oleh konsumen sesuai dengan kualitasnya yang baik, desain yang </a:t>
            </a:r>
            <a:r>
              <a:rPr lang="id-ID" sz="2400" i="1" dirty="0"/>
              <a:t>stylish </a:t>
            </a:r>
            <a:r>
              <a:rPr lang="id-ID" sz="2400" dirty="0"/>
              <a:t>dan fiturnya yang mudah dan hanya dimiliki oleh Apple.</a:t>
            </a:r>
            <a:endParaRPr lang="en-US" sz="2400" dirty="0"/>
          </a:p>
        </p:txBody>
      </p:sp>
    </p:spTree>
    <p:extLst>
      <p:ext uri="{BB962C8B-B14F-4D97-AF65-F5344CB8AC3E}">
        <p14:creationId xmlns:p14="http://schemas.microsoft.com/office/powerpoint/2010/main" val="3350009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b="1" dirty="0"/>
              <a:t>Analisis Strategi </a:t>
            </a:r>
            <a:r>
              <a:rPr lang="id-ID" b="1" dirty="0" err="1"/>
              <a:t>Brand</a:t>
            </a:r>
            <a:r>
              <a:rPr lang="id-ID" b="1" dirty="0"/>
              <a:t> dari Apple </a:t>
            </a:r>
            <a:r>
              <a:rPr lang="id-ID" b="1" dirty="0" err="1"/>
              <a:t>Inc</a:t>
            </a:r>
            <a:r>
              <a:rPr lang="id-ID" b="1" dirty="0"/>
              <a:t>.</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id-ID" b="1" dirty="0"/>
              <a:t>1. Atribut Produk</a:t>
            </a:r>
            <a:endParaRPr lang="en-US" dirty="0"/>
          </a:p>
          <a:p>
            <a:r>
              <a:rPr lang="id-ID" dirty="0"/>
              <a:t>a. Iphone memiliki desain yang nyaman untuk digenggam.</a:t>
            </a:r>
            <a:endParaRPr lang="en-US" dirty="0"/>
          </a:p>
          <a:p>
            <a:r>
              <a:rPr lang="id-ID" dirty="0"/>
              <a:t>b. Iphone memiliki kinerja (</a:t>
            </a:r>
            <a:r>
              <a:rPr lang="id-ID" i="1" dirty="0"/>
              <a:t>performance</a:t>
            </a:r>
            <a:r>
              <a:rPr lang="id-ID" dirty="0"/>
              <a:t>) yang handal</a:t>
            </a:r>
            <a:endParaRPr lang="en-US" dirty="0"/>
          </a:p>
          <a:p>
            <a:r>
              <a:rPr lang="id-ID" dirty="0"/>
              <a:t>c. Iphone memiliki kualitas baterai yang tahan lama</a:t>
            </a:r>
            <a:endParaRPr lang="en-US" dirty="0"/>
          </a:p>
          <a:p>
            <a:r>
              <a:rPr lang="id-ID" dirty="0"/>
              <a:t>d. Iphone memiliki hardware yang awet dan tidak mudah rusak</a:t>
            </a:r>
            <a:endParaRPr lang="en-US" dirty="0"/>
          </a:p>
          <a:p>
            <a:r>
              <a:rPr lang="id-ID" b="1" dirty="0"/>
              <a:t>2. Manfaat</a:t>
            </a:r>
            <a:endParaRPr lang="en-US" dirty="0"/>
          </a:p>
          <a:p>
            <a:r>
              <a:rPr lang="id-ID" dirty="0"/>
              <a:t>a. Iphone membantu pekerjaan melalui aplikasi-aplikasi yang dapat disesuaikan dengan kebutuhan kerja</a:t>
            </a:r>
            <a:endParaRPr lang="en-US" dirty="0"/>
          </a:p>
          <a:p>
            <a:r>
              <a:rPr lang="id-ID" dirty="0"/>
              <a:t>b. Iphone menghibur melalui </a:t>
            </a:r>
            <a:r>
              <a:rPr lang="id-ID" i="1" dirty="0"/>
              <a:t>game </a:t>
            </a:r>
            <a:r>
              <a:rPr lang="id-ID" dirty="0"/>
              <a:t>yang ditawarkan dan disesuaikan dengan kesukaan</a:t>
            </a:r>
            <a:endParaRPr lang="en-US" dirty="0"/>
          </a:p>
          <a:p>
            <a:r>
              <a:rPr lang="id-ID" dirty="0"/>
              <a:t>c. Iphone membantu dalam mengakses email,internet dan jejaring sosial dimana saja dan kapan saja</a:t>
            </a:r>
            <a:endParaRPr lang="en-US" dirty="0"/>
          </a:p>
          <a:p>
            <a:endParaRPr lang="en-US" dirty="0"/>
          </a:p>
        </p:txBody>
      </p:sp>
    </p:spTree>
    <p:extLst>
      <p:ext uri="{BB962C8B-B14F-4D97-AF65-F5344CB8AC3E}">
        <p14:creationId xmlns:p14="http://schemas.microsoft.com/office/powerpoint/2010/main" val="2918747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b="1" dirty="0"/>
              <a:t>Analisis Strategi </a:t>
            </a:r>
            <a:r>
              <a:rPr lang="id-ID" b="1" dirty="0" err="1"/>
              <a:t>Brand</a:t>
            </a:r>
            <a:r>
              <a:rPr lang="id-ID" b="1" dirty="0"/>
              <a:t> dari Apple </a:t>
            </a:r>
            <a:r>
              <a:rPr lang="id-ID" b="1" dirty="0" err="1"/>
              <a:t>Inc</a:t>
            </a:r>
            <a:r>
              <a:rPr lang="id-ID" b="1" dirty="0"/>
              <a:t>.</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id-ID" b="1" dirty="0"/>
              <a:t>3. Harga (</a:t>
            </a:r>
            <a:r>
              <a:rPr lang="id-ID" b="1" i="1" dirty="0"/>
              <a:t>Price</a:t>
            </a:r>
            <a:r>
              <a:rPr lang="id-ID" b="1" dirty="0"/>
              <a:t>)</a:t>
            </a:r>
            <a:endParaRPr lang="en-US" dirty="0"/>
          </a:p>
          <a:p>
            <a:r>
              <a:rPr lang="id-ID" dirty="0"/>
              <a:t>a. Harga Iphone sesuai dengan kualitas yang dimilikinya.</a:t>
            </a:r>
            <a:endParaRPr lang="en-US" dirty="0"/>
          </a:p>
          <a:p>
            <a:r>
              <a:rPr lang="id-ID" b="1" dirty="0"/>
              <a:t>4. Gaya Hidup</a:t>
            </a:r>
            <a:endParaRPr lang="en-US" dirty="0"/>
          </a:p>
          <a:p>
            <a:r>
              <a:rPr lang="id-ID" dirty="0"/>
              <a:t>a. Iphone mewakili gaya hidup modern saat ini</a:t>
            </a:r>
            <a:endParaRPr lang="en-US" dirty="0"/>
          </a:p>
          <a:p>
            <a:r>
              <a:rPr lang="id-ID" dirty="0"/>
              <a:t>b. Iphone menggambarkan </a:t>
            </a:r>
            <a:r>
              <a:rPr lang="id-ID" i="1" dirty="0"/>
              <a:t>prestise </a:t>
            </a:r>
            <a:r>
              <a:rPr lang="id-ID" dirty="0"/>
              <a:t>yang cukup tinggi</a:t>
            </a:r>
            <a:endParaRPr lang="en-US" dirty="0"/>
          </a:p>
          <a:p>
            <a:r>
              <a:rPr lang="id-ID" dirty="0"/>
              <a:t>Definisi operasional motivasi membeli adalah sebagai berikut:</a:t>
            </a:r>
            <a:endParaRPr lang="en-US" dirty="0"/>
          </a:p>
          <a:p>
            <a:r>
              <a:rPr lang="id-ID" dirty="0"/>
              <a:t>a. Pengguna membutuhkan Iphone</a:t>
            </a:r>
            <a:endParaRPr lang="en-US" dirty="0"/>
          </a:p>
          <a:p>
            <a:r>
              <a:rPr lang="id-ID" dirty="0"/>
              <a:t>b. Iphone aman untuk digunakan</a:t>
            </a:r>
            <a:endParaRPr lang="en-US" dirty="0"/>
          </a:p>
          <a:p>
            <a:r>
              <a:rPr lang="id-ID" dirty="0"/>
              <a:t>c. Iphone menjadi solusi dalam bersosialisasi</a:t>
            </a:r>
            <a:endParaRPr lang="en-US" dirty="0"/>
          </a:p>
          <a:p>
            <a:r>
              <a:rPr lang="id-ID" dirty="0"/>
              <a:t>d. Iphone akan membuat pengguna lebih dihargai</a:t>
            </a:r>
            <a:endParaRPr lang="en-US" dirty="0"/>
          </a:p>
          <a:p>
            <a:r>
              <a:rPr lang="id-ID" dirty="0"/>
              <a:t>e. Iphone akan membuat pengguna merasa bangga</a:t>
            </a:r>
            <a:endParaRPr lang="en-US" dirty="0"/>
          </a:p>
          <a:p>
            <a:endParaRPr lang="en-US" dirty="0"/>
          </a:p>
        </p:txBody>
      </p:sp>
    </p:spTree>
    <p:extLst>
      <p:ext uri="{BB962C8B-B14F-4D97-AF65-F5344CB8AC3E}">
        <p14:creationId xmlns:p14="http://schemas.microsoft.com/office/powerpoint/2010/main" val="1845463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pple1.jpg"/>
          <p:cNvPicPr>
            <a:picLocks noGrp="1"/>
          </p:cNvPicPr>
          <p:nvPr>
            <p:ph idx="1"/>
          </p:nvPr>
        </p:nvPicPr>
        <p:blipFill>
          <a:blip r:embed="rId2"/>
          <a:stretch>
            <a:fillRect/>
          </a:stretch>
        </p:blipFill>
        <p:spPr>
          <a:xfrm>
            <a:off x="2586045" y="842967"/>
            <a:ext cx="8958518" cy="5183187"/>
          </a:xfrm>
          <a:prstGeom prst="rect">
            <a:avLst/>
          </a:prstGeom>
        </p:spPr>
      </p:pic>
    </p:spTree>
    <p:extLst>
      <p:ext uri="{BB962C8B-B14F-4D97-AF65-F5344CB8AC3E}">
        <p14:creationId xmlns:p14="http://schemas.microsoft.com/office/powerpoint/2010/main" val="3492176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err="1"/>
              <a:t>Product</a:t>
            </a:r>
            <a:r>
              <a:rPr lang="id-ID" b="1" dirty="0"/>
              <a:t> Strategi Apple </a:t>
            </a:r>
            <a:r>
              <a:rPr lang="id-ID" b="1" dirty="0" err="1"/>
              <a:t>Inc</a:t>
            </a:r>
            <a:endParaRPr lang="en-US" dirty="0"/>
          </a:p>
        </p:txBody>
      </p:sp>
      <p:sp>
        <p:nvSpPr>
          <p:cNvPr id="3" name="Content Placeholder 2"/>
          <p:cNvSpPr>
            <a:spLocks noGrp="1"/>
          </p:cNvSpPr>
          <p:nvPr>
            <p:ph idx="1"/>
          </p:nvPr>
        </p:nvSpPr>
        <p:spPr>
          <a:xfrm>
            <a:off x="2589212" y="1790690"/>
            <a:ext cx="8915400" cy="4738697"/>
          </a:xfrm>
        </p:spPr>
        <p:txBody>
          <a:bodyPr>
            <a:noAutofit/>
          </a:bodyPr>
          <a:lstStyle/>
          <a:p>
            <a:r>
              <a:rPr lang="id-ID" sz="2400" b="1" dirty="0" err="1"/>
              <a:t>Differentiation</a:t>
            </a:r>
            <a:r>
              <a:rPr lang="id-ID" sz="2400" b="1" dirty="0"/>
              <a:t> </a:t>
            </a:r>
            <a:r>
              <a:rPr lang="id-ID" sz="2400" b="1" dirty="0" err="1" smtClean="0"/>
              <a:t>Strategy</a:t>
            </a:r>
            <a:endParaRPr lang="en-US" sz="2400" b="1" dirty="0" smtClean="0"/>
          </a:p>
          <a:p>
            <a:pPr lvl="1"/>
            <a:r>
              <a:rPr lang="id-ID" sz="2000" dirty="0"/>
              <a:t>Strategi diferensiasi berfokus kepada pengembangan produk atau pelayanan yang menawarkan atribut unik untuk dinilai </a:t>
            </a:r>
            <a:r>
              <a:rPr lang="id-ID" sz="2000" i="1" dirty="0" err="1"/>
              <a:t>customer</a:t>
            </a:r>
            <a:r>
              <a:rPr lang="id-ID" sz="2000" i="1" dirty="0"/>
              <a:t> </a:t>
            </a:r>
            <a:r>
              <a:rPr lang="id-ID" sz="2000" dirty="0"/>
              <a:t>dan membuatnya berbeda dari produk lain di pasar persaingannya. Nilai tambah dari keunikan produk akan memungkinkan perusahaan untuk menetapkan harga premium untuk itu. Perusahaan mengharapkan harga yang lebih tinggi akan menutup biaya lebih untuk memproduksi produk yang unik. Jika pemasok bahan baku meningkatkan harga, perusahaan dapat dengan mudah menambah beban biaya pada produk tanpa mengurangi </a:t>
            </a:r>
            <a:r>
              <a:rPr lang="id-ID" sz="2000" i="1" dirty="0" err="1"/>
              <a:t>customer</a:t>
            </a:r>
            <a:r>
              <a:rPr lang="id-ID" sz="2000" i="1" dirty="0"/>
              <a:t> </a:t>
            </a:r>
            <a:r>
              <a:rPr lang="id-ID" sz="2000" dirty="0"/>
              <a:t>karena mereka tidak dapat menemukan produk pengganti. Ini disebabkan karena terlalu uniknya produk yang ditawarkan.</a:t>
            </a:r>
            <a:endParaRPr lang="en-US" sz="2000" dirty="0"/>
          </a:p>
          <a:p>
            <a:pPr lvl="1"/>
            <a:endParaRPr lang="en-US" sz="2000" dirty="0"/>
          </a:p>
        </p:txBody>
      </p:sp>
    </p:spTree>
    <p:extLst>
      <p:ext uri="{BB962C8B-B14F-4D97-AF65-F5344CB8AC3E}">
        <p14:creationId xmlns:p14="http://schemas.microsoft.com/office/powerpoint/2010/main" val="680448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err="1"/>
              <a:t>Product</a:t>
            </a:r>
            <a:r>
              <a:rPr lang="id-ID" b="1" dirty="0"/>
              <a:t> Strategi Apple </a:t>
            </a:r>
            <a:r>
              <a:rPr lang="id-ID" b="1" dirty="0" err="1"/>
              <a:t>Inc</a:t>
            </a:r>
            <a:endParaRPr lang="en-US" dirty="0"/>
          </a:p>
        </p:txBody>
      </p:sp>
      <p:sp>
        <p:nvSpPr>
          <p:cNvPr id="3" name="Content Placeholder 2"/>
          <p:cNvSpPr>
            <a:spLocks noGrp="1"/>
          </p:cNvSpPr>
          <p:nvPr>
            <p:ph idx="1"/>
          </p:nvPr>
        </p:nvSpPr>
        <p:spPr/>
        <p:txBody>
          <a:bodyPr/>
          <a:lstStyle/>
          <a:p>
            <a:r>
              <a:rPr lang="id-ID" sz="2800" b="1" dirty="0" err="1"/>
              <a:t>Focus</a:t>
            </a:r>
            <a:r>
              <a:rPr lang="id-ID" sz="2800" b="1" dirty="0"/>
              <a:t> </a:t>
            </a:r>
            <a:r>
              <a:rPr lang="id-ID" sz="2800" b="1" dirty="0" err="1" smtClean="0"/>
              <a:t>Strategy</a:t>
            </a:r>
            <a:endParaRPr lang="en-US" sz="2800" b="1" dirty="0" smtClean="0"/>
          </a:p>
          <a:p>
            <a:pPr lvl="1"/>
            <a:r>
              <a:rPr lang="id-ID" sz="2400" dirty="0"/>
              <a:t>Strategi terfokus berkonsentrasi pada segmen yang sempit dan melalui segmen tersebut memperoleh keuntungan besar dengan strategi diferensiasi. Kelebihannya adalah grup pelanggan dari tipe ini dapat menikmati pelayanan penuh, karena perusahaan yang menggunakan strategi ini mengutamakan kesetiaan pelanggan.</a:t>
            </a:r>
            <a:endParaRPr lang="en-US" sz="2400" dirty="0"/>
          </a:p>
          <a:p>
            <a:pPr lvl="1"/>
            <a:endParaRPr lang="en-US" dirty="0"/>
          </a:p>
        </p:txBody>
      </p:sp>
    </p:spTree>
    <p:extLst>
      <p:ext uri="{BB962C8B-B14F-4D97-AF65-F5344CB8AC3E}">
        <p14:creationId xmlns:p14="http://schemas.microsoft.com/office/powerpoint/2010/main" val="821834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err="1"/>
              <a:t>Product</a:t>
            </a:r>
            <a:r>
              <a:rPr lang="id-ID" b="1" dirty="0"/>
              <a:t> Strategi Apple </a:t>
            </a:r>
            <a:r>
              <a:rPr lang="id-ID" b="1" dirty="0" err="1"/>
              <a:t>Inc</a:t>
            </a:r>
            <a:endParaRPr lang="en-US" dirty="0"/>
          </a:p>
        </p:txBody>
      </p:sp>
      <p:sp>
        <p:nvSpPr>
          <p:cNvPr id="3" name="Content Placeholder 2"/>
          <p:cNvSpPr>
            <a:spLocks noGrp="1"/>
          </p:cNvSpPr>
          <p:nvPr>
            <p:ph idx="1"/>
          </p:nvPr>
        </p:nvSpPr>
        <p:spPr>
          <a:xfrm>
            <a:off x="2589212" y="1721224"/>
            <a:ext cx="8915400" cy="4477870"/>
          </a:xfrm>
        </p:spPr>
        <p:txBody>
          <a:bodyPr>
            <a:normAutofit/>
          </a:bodyPr>
          <a:lstStyle/>
          <a:p>
            <a:r>
              <a:rPr lang="id-ID" b="1" dirty="0"/>
              <a:t>Strategi Efektif Apple</a:t>
            </a:r>
            <a:endParaRPr lang="en-US" dirty="0"/>
          </a:p>
          <a:p>
            <a:pPr lvl="1"/>
            <a:r>
              <a:rPr lang="id-ID" b="1" dirty="0"/>
              <a:t>A </a:t>
            </a:r>
            <a:r>
              <a:rPr lang="id-ID" b="1" dirty="0" err="1"/>
              <a:t>Store</a:t>
            </a:r>
            <a:r>
              <a:rPr lang="id-ID" b="1" dirty="0"/>
              <a:t> </a:t>
            </a:r>
            <a:r>
              <a:rPr lang="id-ID" b="1" dirty="0" err="1"/>
              <a:t>Just</a:t>
            </a:r>
            <a:r>
              <a:rPr lang="id-ID" b="1" dirty="0"/>
              <a:t> for </a:t>
            </a:r>
            <a:r>
              <a:rPr lang="id-ID" b="1" dirty="0" smtClean="0"/>
              <a:t>Apple</a:t>
            </a:r>
            <a:endParaRPr lang="en-US" b="1" dirty="0" smtClean="0"/>
          </a:p>
          <a:p>
            <a:pPr lvl="1"/>
            <a:r>
              <a:rPr lang="id-ID" b="1" dirty="0" err="1"/>
              <a:t>Complete</a:t>
            </a:r>
            <a:r>
              <a:rPr lang="id-ID" b="1" dirty="0"/>
              <a:t> </a:t>
            </a:r>
            <a:r>
              <a:rPr lang="id-ID" b="1" dirty="0" smtClean="0"/>
              <a:t>Solutions</a:t>
            </a:r>
            <a:endParaRPr lang="en-US" b="1" dirty="0" smtClean="0"/>
          </a:p>
          <a:p>
            <a:pPr lvl="1"/>
            <a:r>
              <a:rPr lang="id-ID" b="1" dirty="0" err="1"/>
              <a:t>Are</a:t>
            </a:r>
            <a:r>
              <a:rPr lang="id-ID" b="1" dirty="0"/>
              <a:t> </a:t>
            </a:r>
            <a:r>
              <a:rPr lang="id-ID" b="1" dirty="0" err="1"/>
              <a:t>You</a:t>
            </a:r>
            <a:r>
              <a:rPr lang="id-ID" b="1" dirty="0"/>
              <a:t> a </a:t>
            </a:r>
            <a:r>
              <a:rPr lang="id-ID" b="1" dirty="0" smtClean="0"/>
              <a:t>Mac</a:t>
            </a:r>
            <a:endParaRPr lang="en-US" b="1" dirty="0"/>
          </a:p>
          <a:p>
            <a:pPr lvl="1"/>
            <a:r>
              <a:rPr lang="id-ID" b="1" dirty="0" err="1"/>
              <a:t>Varied</a:t>
            </a:r>
            <a:r>
              <a:rPr lang="id-ID" b="1" dirty="0"/>
              <a:t> </a:t>
            </a:r>
            <a:r>
              <a:rPr lang="id-ID" b="1" dirty="0" smtClean="0"/>
              <a:t>Products</a:t>
            </a:r>
            <a:endParaRPr lang="en-US" b="1" dirty="0" smtClean="0"/>
          </a:p>
          <a:p>
            <a:pPr lvl="1"/>
            <a:r>
              <a:rPr lang="id-ID" b="1" dirty="0"/>
              <a:t>Media </a:t>
            </a:r>
            <a:r>
              <a:rPr lang="id-ID" b="1" dirty="0" err="1" smtClean="0"/>
              <a:t>Fodder</a:t>
            </a:r>
            <a:endParaRPr lang="en-US" b="1" dirty="0" smtClean="0"/>
          </a:p>
          <a:p>
            <a:pPr lvl="1"/>
            <a:r>
              <a:rPr lang="id-ID" b="1" dirty="0"/>
              <a:t>Education </a:t>
            </a:r>
            <a:r>
              <a:rPr lang="id-ID" b="1" dirty="0" err="1" smtClean="0"/>
              <a:t>Sales</a:t>
            </a:r>
            <a:endParaRPr lang="en-US" b="1" dirty="0" smtClean="0"/>
          </a:p>
          <a:p>
            <a:pPr lvl="1"/>
            <a:r>
              <a:rPr lang="id-ID" b="1" dirty="0"/>
              <a:t>Products </a:t>
            </a:r>
            <a:r>
              <a:rPr lang="id-ID" b="1" dirty="0" err="1"/>
              <a:t>That</a:t>
            </a:r>
            <a:r>
              <a:rPr lang="id-ID" b="1" dirty="0"/>
              <a:t> </a:t>
            </a:r>
            <a:r>
              <a:rPr lang="id-ID" b="1" dirty="0" err="1" smtClean="0"/>
              <a:t>Deliver</a:t>
            </a:r>
            <a:endParaRPr lang="en-US" b="1" dirty="0" smtClean="0"/>
          </a:p>
          <a:p>
            <a:pPr lvl="1"/>
            <a:r>
              <a:rPr lang="id-ID" b="1" dirty="0" err="1"/>
              <a:t>Outsourcing</a:t>
            </a:r>
            <a:r>
              <a:rPr lang="id-ID" b="1" dirty="0"/>
              <a:t> </a:t>
            </a:r>
            <a:r>
              <a:rPr lang="id-ID" b="1" dirty="0" err="1" smtClean="0"/>
              <a:t>Unpleasantness</a:t>
            </a:r>
            <a:endParaRPr lang="en-US" b="1" dirty="0" smtClean="0"/>
          </a:p>
          <a:p>
            <a:pPr lvl="1"/>
            <a:r>
              <a:rPr lang="id-ID" b="1" dirty="0" err="1" smtClean="0"/>
              <a:t>Consistency</a:t>
            </a:r>
            <a:endParaRPr lang="en-US" b="1" dirty="0" smtClean="0"/>
          </a:p>
          <a:p>
            <a:pPr lvl="1"/>
            <a:r>
              <a:rPr lang="id-ID" b="1" dirty="0"/>
              <a:t>New </a:t>
            </a:r>
            <a:r>
              <a:rPr lang="id-ID" b="1" dirty="0" err="1" smtClean="0"/>
              <a:t>Innovations</a:t>
            </a:r>
            <a:endParaRPr lang="en-US" b="1" dirty="0" smtClean="0"/>
          </a:p>
          <a:p>
            <a:pPr lvl="1"/>
            <a:r>
              <a:rPr lang="id-ID" b="1" dirty="0" err="1"/>
              <a:t>Attractiveness</a:t>
            </a:r>
            <a:endParaRPr lang="en-US" dirty="0"/>
          </a:p>
        </p:txBody>
      </p:sp>
    </p:spTree>
    <p:extLst>
      <p:ext uri="{BB962C8B-B14F-4D97-AF65-F5344CB8AC3E}">
        <p14:creationId xmlns:p14="http://schemas.microsoft.com/office/powerpoint/2010/main" val="1288047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err="1"/>
              <a:t>Price</a:t>
            </a:r>
            <a:r>
              <a:rPr lang="id-ID" b="1" dirty="0"/>
              <a:t> Strategi Apple </a:t>
            </a:r>
            <a:r>
              <a:rPr lang="id-ID" b="1" dirty="0" err="1"/>
              <a:t>Inc</a:t>
            </a:r>
            <a:endParaRPr lang="en-US" dirty="0"/>
          </a:p>
        </p:txBody>
      </p:sp>
      <p:sp>
        <p:nvSpPr>
          <p:cNvPr id="3" name="Content Placeholder 2"/>
          <p:cNvSpPr>
            <a:spLocks noGrp="1"/>
          </p:cNvSpPr>
          <p:nvPr>
            <p:ph idx="1"/>
          </p:nvPr>
        </p:nvSpPr>
        <p:spPr/>
        <p:txBody>
          <a:bodyPr>
            <a:normAutofit/>
          </a:bodyPr>
          <a:lstStyle/>
          <a:p>
            <a:r>
              <a:rPr lang="id-ID" sz="2400" dirty="0"/>
              <a:t>Harga dijadikan sebagai sumber asosiasi konsumen. Apple memang memiliki harga yang cukup tinggi dibandingkan </a:t>
            </a:r>
            <a:r>
              <a:rPr lang="id-ID" sz="2400" i="1" dirty="0" err="1"/>
              <a:t>gadget</a:t>
            </a:r>
            <a:r>
              <a:rPr lang="id-ID" sz="2400" i="1" dirty="0"/>
              <a:t> </a:t>
            </a:r>
            <a:r>
              <a:rPr lang="id-ID" sz="2400" dirty="0"/>
              <a:t>lain, namun hal ini sepadan dengan keistimewaan yang dimiliki Apple</a:t>
            </a:r>
            <a:r>
              <a:rPr lang="id-ID" sz="2400" dirty="0" smtClean="0"/>
              <a:t>.</a:t>
            </a:r>
            <a:r>
              <a:rPr lang="en-US" sz="2400" dirty="0" smtClean="0"/>
              <a:t> </a:t>
            </a:r>
            <a:r>
              <a:rPr lang="id-ID" sz="2400" dirty="0"/>
              <a:t>Strategi yang digunakan Apple ini membuat Research </a:t>
            </a:r>
            <a:r>
              <a:rPr lang="id-ID" sz="2400" dirty="0" err="1"/>
              <a:t>and</a:t>
            </a:r>
            <a:r>
              <a:rPr lang="id-ID" sz="2400" dirty="0"/>
              <a:t> Development menjadi bagian yang sangat penting karena mereka harus menggunakan teknologi baru, menciptakan inovasi-inovasi baru, serta membuat desain yang tidak hanya elegan tapi juga disukai oleh konsumer di dalam produk </a:t>
            </a:r>
            <a:r>
              <a:rPr lang="id-ID" sz="2400" dirty="0" smtClean="0"/>
              <a:t>mereka</a:t>
            </a:r>
            <a:r>
              <a:rPr lang="en-US" sz="2400" dirty="0" smtClean="0"/>
              <a:t>.</a:t>
            </a:r>
            <a:endParaRPr lang="en-US" sz="2400" dirty="0"/>
          </a:p>
        </p:txBody>
      </p:sp>
    </p:spTree>
    <p:extLst>
      <p:ext uri="{BB962C8B-B14F-4D97-AF65-F5344CB8AC3E}">
        <p14:creationId xmlns:p14="http://schemas.microsoft.com/office/powerpoint/2010/main" val="1146628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107" y="624110"/>
            <a:ext cx="9245506" cy="1280890"/>
          </a:xfrm>
        </p:spPr>
        <p:txBody>
          <a:bodyPr>
            <a:normAutofit/>
          </a:bodyPr>
          <a:lstStyle/>
          <a:p>
            <a:r>
              <a:rPr lang="en-US" altLang="en-US" b="1" dirty="0">
                <a:solidFill>
                  <a:schemeClr val="tx1"/>
                </a:solidFill>
                <a:latin typeface="Arial" panose="020B0604020202020204" pitchFamily="34" charset="0"/>
              </a:rPr>
              <a:t>Apple Computer Marketing Channel Structure</a:t>
            </a:r>
            <a:r>
              <a:rPr lang="en-US" altLang="en-US" b="1" dirty="0" smtClean="0">
                <a:solidFill>
                  <a:schemeClr val="tx1"/>
                </a:solidFill>
                <a:latin typeface="Arial" panose="020B0604020202020204" pitchFamily="34" charset="0"/>
              </a:rPr>
              <a:t>:</a:t>
            </a:r>
            <a:endParaRPr lang="en-US" altLang="en-US" b="1" dirty="0">
              <a:solidFill>
                <a:schemeClr val="tx1"/>
              </a:solidFill>
              <a:latin typeface="Arial" panose="020B0604020202020204" pitchFamily="34" charset="0"/>
            </a:endParaRPr>
          </a:p>
        </p:txBody>
      </p:sp>
      <p:sp>
        <p:nvSpPr>
          <p:cNvPr id="13" name="Rectangle 8"/>
          <p:cNvSpPr>
            <a:spLocks noChangeArrowheads="1"/>
          </p:cNvSpPr>
          <p:nvPr/>
        </p:nvSpPr>
        <p:spPr bwMode="auto">
          <a:xfrm>
            <a:off x="2371725" y="2197230"/>
            <a:ext cx="9329738"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id-ID" sz="2400" dirty="0"/>
              <a:t>E-business channel </a:t>
            </a:r>
            <a:r>
              <a:rPr lang="id-ID" sz="2400" dirty="0" smtClean="0"/>
              <a:t>priorities</a:t>
            </a:r>
            <a:r>
              <a:rPr lang="en-US" sz="2400" dirty="0" smtClean="0"/>
              <a:t>:</a:t>
            </a:r>
          </a:p>
          <a:p>
            <a:endParaRPr lang="en-US" sz="2400" dirty="0"/>
          </a:p>
          <a:p>
            <a:pPr algn="just"/>
            <a:r>
              <a:rPr lang="en-US" sz="2400" dirty="0" smtClean="0"/>
              <a:t>	</a:t>
            </a:r>
            <a:r>
              <a:rPr lang="id-ID" sz="2400" dirty="0" smtClean="0"/>
              <a:t>Pada </a:t>
            </a:r>
            <a:r>
              <a:rPr lang="id-ID" sz="2400" dirty="0"/>
              <a:t>awalnya Apple fokus sebagai manufacture dan hanya menjual produknya melalui distributor secara offline, karena melihat celah bisnis dan untuk </a:t>
            </a:r>
            <a:r>
              <a:rPr lang="id-ID" sz="2400" dirty="0" smtClean="0"/>
              <a:t>meningkatkan </a:t>
            </a:r>
            <a:r>
              <a:rPr lang="id-ID" sz="2400" dirty="0"/>
              <a:t>layanannya kepada pelanggannya maka Apple meluncurkan online storenya. Tapi sumber penjualan utama Apple adalah dengan cara offline yaitu melalui distributor bahkan kini Apple memperkuat jaringan offlinenya dengan meluncurkan toko fisik Apple Store yang tersebar di banyak tempat diantaranya di tempat-tempat perbelanjaan.</a:t>
            </a:r>
            <a:endParaRPr lang="en-US" sz="2400" dirty="0"/>
          </a:p>
        </p:txBody>
      </p:sp>
    </p:spTree>
    <p:extLst>
      <p:ext uri="{BB962C8B-B14F-4D97-AF65-F5344CB8AC3E}">
        <p14:creationId xmlns:p14="http://schemas.microsoft.com/office/powerpoint/2010/main" val="1556008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107" y="624110"/>
            <a:ext cx="9245506" cy="1280890"/>
          </a:xfrm>
        </p:spPr>
        <p:txBody>
          <a:bodyPr>
            <a:normAutofit/>
          </a:bodyPr>
          <a:lstStyle/>
          <a:p>
            <a:r>
              <a:rPr lang="en-US" altLang="en-US" b="1" dirty="0">
                <a:solidFill>
                  <a:schemeClr val="tx1"/>
                </a:solidFill>
                <a:latin typeface="Arial" panose="020B0604020202020204" pitchFamily="34" charset="0"/>
              </a:rPr>
              <a:t>Apple Computer Marketing Channel Structure</a:t>
            </a:r>
            <a:r>
              <a:rPr lang="en-US" altLang="en-US" b="1" dirty="0" smtClean="0">
                <a:solidFill>
                  <a:schemeClr val="tx1"/>
                </a:solidFill>
                <a:latin typeface="Arial" panose="020B0604020202020204" pitchFamily="34" charset="0"/>
              </a:rPr>
              <a:t>:</a:t>
            </a:r>
            <a:endParaRPr lang="en-US" altLang="en-US" b="1" dirty="0">
              <a:solidFill>
                <a:schemeClr val="tx1"/>
              </a:solidFill>
              <a:latin typeface="Arial" panose="020B0604020202020204" pitchFamily="34" charset="0"/>
            </a:endParaRPr>
          </a:p>
        </p:txBody>
      </p:sp>
      <p:sp>
        <p:nvSpPr>
          <p:cNvPr id="13" name="Rectangle 8"/>
          <p:cNvSpPr>
            <a:spLocks noChangeArrowheads="1"/>
          </p:cNvSpPr>
          <p:nvPr/>
        </p:nvSpPr>
        <p:spPr bwMode="auto">
          <a:xfrm>
            <a:off x="2354669" y="2291973"/>
            <a:ext cx="878958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S</a:t>
            </a:r>
            <a:r>
              <a:rPr kumimoji="0" lang="id-ID"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ebelum sampai ke tangangan customer produk-produk Apple harus melalui distributor(Wholesaler) dan retailer terlebih dahulu.</a:t>
            </a:r>
            <a:endParaRPr kumimoji="0" 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31" name="Picture 1" descr="marketplace-mode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675" y="3786942"/>
            <a:ext cx="7090862" cy="83951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9"/>
          <p:cNvSpPr>
            <a:spLocks noChangeArrowheads="1"/>
          </p:cNvSpPr>
          <p:nvPr/>
        </p:nvSpPr>
        <p:spPr bwMode="auto">
          <a:xfrm>
            <a:off x="2354669" y="5156696"/>
            <a:ext cx="878958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Dengan adanya online store yang mereka kembangkan maka structure marketplace dari produk mereka akan berubah yaitu dari produsen (Apple) langsung ke tangan konsumen.</a:t>
            </a:r>
            <a:endParaRPr kumimoji="0" lang="id-ID"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47545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13019"/>
          </a:xfrm>
        </p:spPr>
        <p:txBody>
          <a:bodyPr>
            <a:normAutofit fontScale="90000"/>
          </a:bodyPr>
          <a:lstStyle/>
          <a:p>
            <a:r>
              <a:rPr lang="en-US" dirty="0" smtClean="0"/>
              <a:t>Apple Inc.</a:t>
            </a:r>
            <a:endParaRPr lang="en-US" dirty="0"/>
          </a:p>
        </p:txBody>
      </p:sp>
      <p:sp>
        <p:nvSpPr>
          <p:cNvPr id="3" name="Content Placeholder 2"/>
          <p:cNvSpPr>
            <a:spLocks noGrp="1"/>
          </p:cNvSpPr>
          <p:nvPr>
            <p:ph idx="1"/>
          </p:nvPr>
        </p:nvSpPr>
        <p:spPr>
          <a:xfrm>
            <a:off x="2589212" y="1479176"/>
            <a:ext cx="8915400" cy="4432046"/>
          </a:xfrm>
        </p:spPr>
        <p:txBody>
          <a:bodyPr>
            <a:noAutofit/>
          </a:bodyPr>
          <a:lstStyle/>
          <a:p>
            <a:pPr marL="0" indent="0" algn="just">
              <a:buNone/>
            </a:pPr>
            <a:r>
              <a:rPr lang="en-US" sz="2000" dirty="0" smtClean="0"/>
              <a:t>Apple Inc.</a:t>
            </a:r>
            <a:r>
              <a:rPr lang="id-ID" sz="2000" dirty="0" smtClean="0"/>
              <a:t> </a:t>
            </a:r>
            <a:r>
              <a:rPr lang="en-US" sz="2000" dirty="0" err="1" smtClean="0"/>
              <a:t>adalah</a:t>
            </a:r>
            <a:r>
              <a:rPr lang="en-US" sz="2000" dirty="0" smtClean="0"/>
              <a:t> </a:t>
            </a:r>
            <a:r>
              <a:rPr lang="en-US" sz="2000" dirty="0" err="1" smtClean="0"/>
              <a:t>sebuah</a:t>
            </a:r>
            <a:r>
              <a:rPr lang="en-US" sz="2000" dirty="0" smtClean="0"/>
              <a:t> </a:t>
            </a:r>
            <a:r>
              <a:rPr lang="en-US" sz="2000" dirty="0" err="1" smtClean="0"/>
              <a:t>perusahaan</a:t>
            </a:r>
            <a:r>
              <a:rPr lang="en-US" sz="2000" dirty="0" smtClean="0"/>
              <a:t> </a:t>
            </a:r>
            <a:r>
              <a:rPr lang="en-US" sz="2000" dirty="0" err="1" smtClean="0"/>
              <a:t>multinasional</a:t>
            </a:r>
            <a:r>
              <a:rPr lang="en-US" sz="2000" dirty="0" smtClean="0"/>
              <a:t> yang </a:t>
            </a:r>
            <a:r>
              <a:rPr lang="en-US" sz="2000" dirty="0" err="1" smtClean="0"/>
              <a:t>berpusat</a:t>
            </a:r>
            <a:r>
              <a:rPr lang="en-US" sz="2000" dirty="0" smtClean="0"/>
              <a:t> di silicon valley </a:t>
            </a:r>
            <a:r>
              <a:rPr lang="en-US" sz="2000" dirty="0" err="1" smtClean="0"/>
              <a:t>dan</a:t>
            </a:r>
            <a:r>
              <a:rPr lang="en-US" sz="2000" dirty="0" smtClean="0"/>
              <a:t> </a:t>
            </a:r>
            <a:r>
              <a:rPr lang="en-US" sz="2000" dirty="0" err="1" smtClean="0"/>
              <a:t>bergerak</a:t>
            </a:r>
            <a:r>
              <a:rPr lang="en-US" sz="2000" dirty="0" smtClean="0"/>
              <a:t> </a:t>
            </a:r>
            <a:r>
              <a:rPr lang="en-US" sz="2000" dirty="0" err="1" smtClean="0"/>
              <a:t>dalam</a:t>
            </a:r>
            <a:r>
              <a:rPr lang="en-US" sz="2000" dirty="0" smtClean="0"/>
              <a:t> </a:t>
            </a:r>
            <a:r>
              <a:rPr lang="en-US" sz="2000" dirty="0" err="1" smtClean="0"/>
              <a:t>bidang</a:t>
            </a:r>
            <a:r>
              <a:rPr lang="en-US" sz="2000" dirty="0" smtClean="0"/>
              <a:t> </a:t>
            </a:r>
            <a:r>
              <a:rPr lang="en-US" sz="2000" dirty="0" err="1" smtClean="0"/>
              <a:t>perancangan</a:t>
            </a:r>
            <a:r>
              <a:rPr lang="en-US" sz="2000" dirty="0" smtClean="0"/>
              <a:t>, </a:t>
            </a:r>
            <a:r>
              <a:rPr lang="en-US" sz="2000" dirty="0" err="1" smtClean="0"/>
              <a:t>pengembangan</a:t>
            </a:r>
            <a:r>
              <a:rPr lang="en-US" sz="2000" dirty="0" smtClean="0"/>
              <a:t>, </a:t>
            </a:r>
            <a:r>
              <a:rPr lang="en-US" sz="2000" dirty="0" err="1" smtClean="0"/>
              <a:t>dan</a:t>
            </a:r>
            <a:r>
              <a:rPr lang="en-US" sz="2000" dirty="0" smtClean="0"/>
              <a:t> </a:t>
            </a:r>
            <a:r>
              <a:rPr lang="en-US" sz="2000" dirty="0" err="1" smtClean="0"/>
              <a:t>penjualan</a:t>
            </a:r>
            <a:r>
              <a:rPr lang="en-US" sz="2000" dirty="0" smtClean="0"/>
              <a:t> </a:t>
            </a:r>
            <a:r>
              <a:rPr lang="en-US" sz="2000" dirty="0" err="1" smtClean="0"/>
              <a:t>barang-barang</a:t>
            </a:r>
            <a:r>
              <a:rPr lang="en-US" sz="2000" dirty="0" smtClean="0"/>
              <a:t> yang </a:t>
            </a:r>
            <a:r>
              <a:rPr lang="en-US" sz="2000" dirty="0" err="1" smtClean="0"/>
              <a:t>meliputi</a:t>
            </a:r>
            <a:r>
              <a:rPr lang="en-US" sz="2000" dirty="0" smtClean="0"/>
              <a:t> </a:t>
            </a:r>
            <a:r>
              <a:rPr lang="en-US" sz="2000" dirty="0" err="1" smtClean="0"/>
              <a:t>barang</a:t>
            </a:r>
            <a:r>
              <a:rPr lang="en-US" sz="2000" dirty="0" smtClean="0"/>
              <a:t> </a:t>
            </a:r>
            <a:r>
              <a:rPr lang="en-US" sz="2000" dirty="0" err="1" smtClean="0"/>
              <a:t>elektronik</a:t>
            </a:r>
            <a:r>
              <a:rPr lang="en-US" sz="2000" dirty="0" smtClean="0"/>
              <a:t> </a:t>
            </a:r>
            <a:r>
              <a:rPr lang="en-US" sz="2000" dirty="0" err="1" smtClean="0"/>
              <a:t>konsumen</a:t>
            </a:r>
            <a:r>
              <a:rPr lang="en-US" sz="2000" dirty="0" smtClean="0"/>
              <a:t>, </a:t>
            </a:r>
            <a:r>
              <a:rPr lang="en-US" sz="2000" dirty="0" err="1" smtClean="0"/>
              <a:t>perangkat</a:t>
            </a:r>
            <a:r>
              <a:rPr lang="en-US" sz="2000" dirty="0" smtClean="0"/>
              <a:t> </a:t>
            </a:r>
            <a:r>
              <a:rPr lang="en-US" sz="2000" dirty="0" err="1" smtClean="0"/>
              <a:t>lunak</a:t>
            </a:r>
            <a:r>
              <a:rPr lang="en-US" sz="2000" dirty="0" smtClean="0"/>
              <a:t> computer, </a:t>
            </a:r>
            <a:r>
              <a:rPr lang="en-US" sz="2000" dirty="0" err="1" smtClean="0"/>
              <a:t>serta</a:t>
            </a:r>
            <a:r>
              <a:rPr lang="en-US" sz="2000" dirty="0" smtClean="0"/>
              <a:t> computer </a:t>
            </a:r>
            <a:r>
              <a:rPr lang="en-US" sz="2000" dirty="0" err="1" smtClean="0"/>
              <a:t>pribadi</a:t>
            </a:r>
            <a:r>
              <a:rPr lang="en-US" sz="2000" dirty="0" smtClean="0"/>
              <a:t>.</a:t>
            </a:r>
            <a:endParaRPr lang="en-US" sz="2000" dirty="0"/>
          </a:p>
          <a:p>
            <a:pPr marL="0" indent="0" algn="just">
              <a:buNone/>
            </a:pPr>
            <a:r>
              <a:rPr lang="en-US" sz="2000" dirty="0" smtClean="0"/>
              <a:t>Steve Jobs </a:t>
            </a:r>
            <a:r>
              <a:rPr lang="en-US" sz="2000" dirty="0" err="1" smtClean="0"/>
              <a:t>mendirikan</a:t>
            </a:r>
            <a:r>
              <a:rPr lang="en-US" sz="2000" dirty="0" smtClean="0"/>
              <a:t> Apple </a:t>
            </a:r>
            <a:r>
              <a:rPr lang="en-US" sz="2000" dirty="0" err="1" smtClean="0"/>
              <a:t>bukanlah</a:t>
            </a:r>
            <a:r>
              <a:rPr lang="en-US" sz="2000" dirty="0" smtClean="0"/>
              <a:t> </a:t>
            </a:r>
            <a:r>
              <a:rPr lang="en-US" sz="2000" dirty="0" err="1" smtClean="0"/>
              <a:t>untuk</a:t>
            </a:r>
            <a:r>
              <a:rPr lang="en-US" sz="2000" dirty="0" smtClean="0"/>
              <a:t> </a:t>
            </a:r>
            <a:r>
              <a:rPr lang="en-US" sz="2000" dirty="0" err="1" smtClean="0"/>
              <a:t>mendapatkn</a:t>
            </a:r>
            <a:r>
              <a:rPr lang="en-US" sz="2000" dirty="0" smtClean="0"/>
              <a:t> </a:t>
            </a:r>
            <a:r>
              <a:rPr lang="en-US" sz="2000" dirty="0" err="1" smtClean="0"/>
              <a:t>uang</a:t>
            </a:r>
            <a:r>
              <a:rPr lang="en-US" sz="2000" dirty="0" smtClean="0"/>
              <a:t>. </a:t>
            </a:r>
            <a:r>
              <a:rPr lang="en-US" sz="2000" dirty="0" err="1" smtClean="0"/>
              <a:t>Tujuannya</a:t>
            </a:r>
            <a:r>
              <a:rPr lang="en-US" sz="2000" dirty="0" smtClean="0"/>
              <a:t> </a:t>
            </a:r>
            <a:r>
              <a:rPr lang="en-US" sz="2000" dirty="0" err="1" smtClean="0"/>
              <a:t>adalah</a:t>
            </a:r>
            <a:r>
              <a:rPr lang="en-US" sz="2000" dirty="0" smtClean="0"/>
              <a:t> </a:t>
            </a:r>
            <a:r>
              <a:rPr lang="en-US" sz="2000" dirty="0" err="1" smtClean="0"/>
              <a:t>mendsain</a:t>
            </a:r>
            <a:r>
              <a:rPr lang="en-US" sz="2000" dirty="0" smtClean="0"/>
              <a:t> </a:t>
            </a:r>
            <a:r>
              <a:rPr lang="en-US" sz="2000" dirty="0" err="1" smtClean="0"/>
              <a:t>dan</a:t>
            </a:r>
            <a:r>
              <a:rPr lang="en-US" sz="2000" dirty="0" smtClean="0"/>
              <a:t> </a:t>
            </a:r>
            <a:r>
              <a:rPr lang="en-US" sz="2000" dirty="0" err="1" smtClean="0"/>
              <a:t>membangun</a:t>
            </a:r>
            <a:r>
              <a:rPr lang="en-US" sz="2000" dirty="0" smtClean="0"/>
              <a:t> </a:t>
            </a:r>
            <a:r>
              <a:rPr lang="en-US" sz="2000" dirty="0" err="1" smtClean="0"/>
              <a:t>lalu</a:t>
            </a:r>
            <a:r>
              <a:rPr lang="en-US" sz="2000" dirty="0" smtClean="0"/>
              <a:t> </a:t>
            </a:r>
            <a:r>
              <a:rPr lang="en-US" sz="2000" dirty="0" err="1" smtClean="0"/>
              <a:t>memberikan</a:t>
            </a:r>
            <a:r>
              <a:rPr lang="en-US" sz="2000" dirty="0" smtClean="0"/>
              <a:t> </a:t>
            </a:r>
            <a:r>
              <a:rPr lang="en-US" sz="2000" dirty="0" err="1" smtClean="0"/>
              <a:t>barang-barang</a:t>
            </a:r>
            <a:r>
              <a:rPr lang="en-US" sz="2000" dirty="0" smtClean="0"/>
              <a:t> </a:t>
            </a:r>
            <a:r>
              <a:rPr lang="en-US" sz="2000" dirty="0" err="1" smtClean="0"/>
              <a:t>bagus</a:t>
            </a:r>
            <a:r>
              <a:rPr lang="en-US" sz="2000" dirty="0" smtClean="0"/>
              <a:t> </a:t>
            </a:r>
            <a:r>
              <a:rPr lang="en-US" sz="2000" dirty="0" err="1" smtClean="0"/>
              <a:t>ke</a:t>
            </a:r>
            <a:r>
              <a:rPr lang="en-US" sz="2000" dirty="0" smtClean="0"/>
              <a:t> </a:t>
            </a:r>
            <a:r>
              <a:rPr lang="en-US" sz="2000" dirty="0" err="1" smtClean="0"/>
              <a:t>masyarakat</a:t>
            </a:r>
            <a:r>
              <a:rPr lang="en-US" sz="2000" dirty="0" smtClean="0"/>
              <a:t>. </a:t>
            </a:r>
          </a:p>
          <a:p>
            <a:pPr marL="0" indent="0" algn="ctr">
              <a:buNone/>
            </a:pPr>
            <a:r>
              <a:rPr lang="en-US" sz="2000" dirty="0" smtClean="0"/>
              <a:t>“kami </a:t>
            </a:r>
            <a:r>
              <a:rPr lang="en-US" sz="2000" dirty="0" err="1" smtClean="0"/>
              <a:t>peracaya</a:t>
            </a:r>
            <a:r>
              <a:rPr lang="en-US" sz="2000" dirty="0" smtClean="0"/>
              <a:t> </a:t>
            </a:r>
            <a:r>
              <a:rPr lang="en-US" sz="2000" dirty="0" err="1" smtClean="0"/>
              <a:t>dengan</a:t>
            </a:r>
            <a:r>
              <a:rPr lang="en-US" sz="2000" dirty="0" smtClean="0"/>
              <a:t> </a:t>
            </a:r>
            <a:r>
              <a:rPr lang="en-US" sz="2000" dirty="0" err="1" smtClean="0"/>
              <a:t>cara</a:t>
            </a:r>
            <a:r>
              <a:rPr lang="en-US" sz="2000" dirty="0" smtClean="0"/>
              <a:t> </a:t>
            </a:r>
            <a:r>
              <a:rPr lang="en-US" sz="2000" dirty="0" err="1" smtClean="0"/>
              <a:t>begitu</a:t>
            </a:r>
            <a:r>
              <a:rPr lang="en-US" sz="2000" dirty="0" smtClean="0"/>
              <a:t>, orang </a:t>
            </a:r>
            <a:r>
              <a:rPr lang="en-US" sz="2000" dirty="0" err="1" smtClean="0"/>
              <a:t>orang</a:t>
            </a:r>
            <a:r>
              <a:rPr lang="en-US" sz="2000" dirty="0" smtClean="0"/>
              <a:t> </a:t>
            </a:r>
            <a:r>
              <a:rPr lang="en-US" sz="2000" dirty="0" err="1" smtClean="0"/>
              <a:t>akan</a:t>
            </a:r>
            <a:r>
              <a:rPr lang="en-US" sz="2000" dirty="0" smtClean="0"/>
              <a:t> </a:t>
            </a:r>
            <a:r>
              <a:rPr lang="en-US" sz="2000" dirty="0" err="1" smtClean="0"/>
              <a:t>meyukai</a:t>
            </a:r>
            <a:r>
              <a:rPr lang="en-US" sz="2000" dirty="0" smtClean="0"/>
              <a:t> kami</a:t>
            </a:r>
            <a:r>
              <a:rPr lang="id-ID" sz="2000" dirty="0" smtClean="0"/>
              <a:t>, </a:t>
            </a:r>
            <a:r>
              <a:rPr lang="id-ID" sz="2000" dirty="0"/>
              <a:t>dan sebagai gantinya,kami akan mendapatkan uang. Tapi kami memahami betul mengenai tujuan-tujuan yang kami miliki</a:t>
            </a:r>
            <a:r>
              <a:rPr lang="id-ID" sz="2000" dirty="0" smtClean="0"/>
              <a:t>.</a:t>
            </a:r>
            <a:r>
              <a:rPr lang="en-US" sz="2000" dirty="0" smtClean="0"/>
              <a:t>”</a:t>
            </a:r>
          </a:p>
          <a:p>
            <a:pPr marL="0" indent="0" algn="ctr">
              <a:buNone/>
            </a:pPr>
            <a:r>
              <a:rPr lang="en-US" sz="2000" dirty="0" smtClean="0"/>
              <a:t> –Steve Jobs-</a:t>
            </a:r>
            <a:endParaRPr lang="en-US" sz="2000" dirty="0"/>
          </a:p>
        </p:txBody>
      </p:sp>
    </p:spTree>
    <p:extLst>
      <p:ext uri="{BB962C8B-B14F-4D97-AF65-F5344CB8AC3E}">
        <p14:creationId xmlns:p14="http://schemas.microsoft.com/office/powerpoint/2010/main" val="785526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107" y="624110"/>
            <a:ext cx="9245506" cy="1280890"/>
          </a:xfrm>
        </p:spPr>
        <p:txBody>
          <a:bodyPr>
            <a:normAutofit/>
          </a:bodyPr>
          <a:lstStyle/>
          <a:p>
            <a:r>
              <a:rPr lang="en-US" altLang="en-US" b="1" dirty="0">
                <a:solidFill>
                  <a:schemeClr val="tx1"/>
                </a:solidFill>
                <a:latin typeface="Arial" panose="020B0604020202020204" pitchFamily="34" charset="0"/>
              </a:rPr>
              <a:t>Apple Computer Marketing Channel Structure</a:t>
            </a:r>
            <a:r>
              <a:rPr lang="en-US" altLang="en-US" b="1" dirty="0" smtClean="0">
                <a:solidFill>
                  <a:schemeClr val="tx1"/>
                </a:solidFill>
                <a:latin typeface="Arial" panose="020B0604020202020204" pitchFamily="34" charset="0"/>
              </a:rPr>
              <a:t>:</a:t>
            </a:r>
            <a:endParaRPr lang="en-US" altLang="en-US" b="1" dirty="0">
              <a:solidFill>
                <a:schemeClr val="tx1"/>
              </a:solidFill>
              <a:latin typeface="Arial" panose="020B0604020202020204" pitchFamily="34" charset="0"/>
            </a:endParaRPr>
          </a:p>
        </p:txBody>
      </p:sp>
      <p:sp>
        <p:nvSpPr>
          <p:cNvPr id="14" name="Rectangle 9"/>
          <p:cNvSpPr>
            <a:spLocks noChangeArrowheads="1"/>
          </p:cNvSpPr>
          <p:nvPr/>
        </p:nvSpPr>
        <p:spPr bwMode="auto">
          <a:xfrm>
            <a:off x="2057401" y="3938276"/>
            <a:ext cx="91297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id-ID" sz="2400" dirty="0"/>
              <a:t>Tapi Apple tidak benar-benar merubah struktur marketplacenya karena penjualan melalui distributor tetap jadi sumber penjualan utama mereka</a:t>
            </a:r>
            <a:endParaRPr kumimoji="0" lang="id-ID" sz="2400" b="0" i="0" u="none" strike="noStrike" cap="none" normalizeH="0" baseline="0" dirty="0" smtClean="0">
              <a:ln>
                <a:noFill/>
              </a:ln>
              <a:solidFill>
                <a:schemeClr val="tx1"/>
              </a:solidFill>
              <a:effectLst/>
              <a:latin typeface="Arial" panose="020B0604020202020204" pitchFamily="34" charset="0"/>
            </a:endParaRPr>
          </a:p>
        </p:txBody>
      </p:sp>
      <p:pic>
        <p:nvPicPr>
          <p:cNvPr id="6" name="Picture 5" descr="marketplace-model-c"/>
          <p:cNvPicPr/>
          <p:nvPr/>
        </p:nvPicPr>
        <p:blipFill>
          <a:blip r:embed="rId2" cstate="print"/>
          <a:srcRect/>
          <a:stretch>
            <a:fillRect/>
          </a:stretch>
        </p:blipFill>
        <p:spPr bwMode="auto">
          <a:xfrm>
            <a:off x="1800225" y="1905000"/>
            <a:ext cx="9704388" cy="1538288"/>
          </a:xfrm>
          <a:prstGeom prst="rect">
            <a:avLst/>
          </a:prstGeom>
          <a:noFill/>
          <a:ln w="9525">
            <a:noFill/>
            <a:miter lim="800000"/>
            <a:headEnd/>
            <a:tailEnd/>
          </a:ln>
        </p:spPr>
      </p:pic>
    </p:spTree>
    <p:extLst>
      <p:ext uri="{BB962C8B-B14F-4D97-AF65-F5344CB8AC3E}">
        <p14:creationId xmlns:p14="http://schemas.microsoft.com/office/powerpoint/2010/main" val="3058384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439835" y="5032793"/>
            <a:ext cx="138504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43953" y="624110"/>
            <a:ext cx="9460659" cy="1280890"/>
          </a:xfrm>
        </p:spPr>
        <p:txBody>
          <a:bodyPr>
            <a:normAutofit fontScale="90000"/>
          </a:bodyPr>
          <a:lstStyle/>
          <a:p>
            <a:r>
              <a:rPr lang="en-US" altLang="en-US" b="1" dirty="0">
                <a:solidFill>
                  <a:schemeClr val="tx1"/>
                </a:solidFill>
                <a:latin typeface="Arial" panose="020B0604020202020204" pitchFamily="34" charset="0"/>
              </a:rPr>
              <a:t>Apple Computer Marketing Channel Structure:</a:t>
            </a:r>
            <a:br>
              <a:rPr lang="en-US" altLang="en-US" b="1" dirty="0">
                <a:solidFill>
                  <a:schemeClr val="tx1"/>
                </a:solidFill>
                <a:latin typeface="Arial" panose="020B0604020202020204" pitchFamily="34" charset="0"/>
              </a:rPr>
            </a:br>
            <a:r>
              <a:rPr lang="en-US" altLang="en-US" b="1" dirty="0" smtClean="0">
                <a:solidFill>
                  <a:schemeClr val="tx1"/>
                </a:solidFill>
                <a:latin typeface="Arial" panose="020B0604020202020204" pitchFamily="34" charset="0"/>
              </a:rPr>
              <a:t>Online </a:t>
            </a:r>
            <a:r>
              <a:rPr lang="en-US" altLang="en-US" b="1" dirty="0">
                <a:solidFill>
                  <a:schemeClr val="tx1"/>
                </a:solidFill>
                <a:latin typeface="Arial" panose="020B0604020202020204" pitchFamily="34" charset="0"/>
              </a:rPr>
              <a:t>Apple Store - Direct Channel</a:t>
            </a:r>
            <a:r>
              <a:rPr lang="en-US" altLang="en-US" b="1" dirty="0">
                <a:solidFill>
                  <a:srgbClr val="137813"/>
                </a:solidFill>
                <a:latin typeface="Arial" panose="020B0604020202020204" pitchFamily="34" charset="0"/>
              </a:rPr>
              <a:t/>
            </a:r>
            <a:br>
              <a:rPr lang="en-US" altLang="en-US" b="1" dirty="0">
                <a:solidFill>
                  <a:srgbClr val="137813"/>
                </a:solidFill>
                <a:latin typeface="Arial" panose="020B0604020202020204" pitchFamily="34" charset="0"/>
              </a:rPr>
            </a:br>
            <a:endParaRPr lang="en-US" dirty="0"/>
          </a:p>
        </p:txBody>
      </p:sp>
      <p:pic>
        <p:nvPicPr>
          <p:cNvPr id="4" name="Picture 11" descr="Applelogo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86297" y="19050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AppleSto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8997" y="3845859"/>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439835" y="5032793"/>
            <a:ext cx="1479176" cy="369332"/>
          </a:xfrm>
          <a:prstGeom prst="rect">
            <a:avLst/>
          </a:prstGeom>
          <a:solidFill>
            <a:schemeClr val="bg1"/>
          </a:solidFill>
        </p:spPr>
        <p:txBody>
          <a:bodyPr wrap="square" rtlCol="0">
            <a:spAutoFit/>
          </a:bodyPr>
          <a:lstStyle/>
          <a:p>
            <a:r>
              <a:rPr lang="en-US" dirty="0" err="1" smtClean="0"/>
              <a:t>Consumen</a:t>
            </a:r>
            <a:endParaRPr lang="en-US" dirty="0"/>
          </a:p>
        </p:txBody>
      </p:sp>
      <p:cxnSp>
        <p:nvCxnSpPr>
          <p:cNvPr id="9" name="Straight Arrow Connector 8"/>
          <p:cNvCxnSpPr>
            <a:stCxn id="4" idx="2"/>
            <a:endCxn id="5" idx="0"/>
          </p:cNvCxnSpPr>
          <p:nvPr/>
        </p:nvCxnSpPr>
        <p:spPr>
          <a:xfrm>
            <a:off x="6357797" y="3048000"/>
            <a:ext cx="0" cy="7978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5" idx="3"/>
            <a:endCxn id="7" idx="1"/>
          </p:cNvCxnSpPr>
          <p:nvPr/>
        </p:nvCxnSpPr>
        <p:spPr>
          <a:xfrm>
            <a:off x="8186597" y="5217459"/>
            <a:ext cx="125323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27959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5319" y="624110"/>
            <a:ext cx="9299294" cy="1280890"/>
          </a:xfrm>
        </p:spPr>
        <p:txBody>
          <a:bodyPr>
            <a:normAutofit fontScale="90000"/>
          </a:bodyPr>
          <a:lstStyle/>
          <a:p>
            <a:r>
              <a:rPr lang="en-US" altLang="en-US" b="1" dirty="0">
                <a:solidFill>
                  <a:schemeClr val="tx1"/>
                </a:solidFill>
                <a:latin typeface="Arial" panose="020B0604020202020204" pitchFamily="34" charset="0"/>
              </a:rPr>
              <a:t>Apple Computer Marketing Channel Structure:</a:t>
            </a:r>
            <a:br>
              <a:rPr lang="en-US" altLang="en-US" b="1" dirty="0">
                <a:solidFill>
                  <a:schemeClr val="tx1"/>
                </a:solidFill>
                <a:latin typeface="Arial" panose="020B0604020202020204" pitchFamily="34" charset="0"/>
              </a:rPr>
            </a:br>
            <a:r>
              <a:rPr lang="en-US" altLang="en-US" b="1" dirty="0" smtClean="0">
                <a:solidFill>
                  <a:schemeClr val="tx1"/>
                </a:solidFill>
                <a:latin typeface="Arial" panose="020B0604020202020204" pitchFamily="34" charset="0"/>
              </a:rPr>
              <a:t>Apple </a:t>
            </a:r>
            <a:r>
              <a:rPr lang="en-US" altLang="en-US" b="1" dirty="0">
                <a:solidFill>
                  <a:schemeClr val="tx1"/>
                </a:solidFill>
                <a:latin typeface="Arial" panose="020B0604020202020204" pitchFamily="34" charset="0"/>
              </a:rPr>
              <a:t>Retail Store - Direct Channel</a:t>
            </a:r>
            <a:br>
              <a:rPr lang="en-US" altLang="en-US" b="1" dirty="0">
                <a:solidFill>
                  <a:schemeClr val="tx1"/>
                </a:solidFill>
                <a:latin typeface="Arial" panose="020B0604020202020204" pitchFamily="34" charset="0"/>
              </a:rPr>
            </a:br>
            <a:endParaRPr lang="en-US" dirty="0">
              <a:solidFill>
                <a:schemeClr val="tx1"/>
              </a:solidFill>
            </a:endParaRPr>
          </a:p>
        </p:txBody>
      </p:sp>
      <p:pic>
        <p:nvPicPr>
          <p:cNvPr id="4" name="Picture 10" descr="Applelogo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3466" y="19050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descr="AppleRetailSto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567" y="3536578"/>
            <a:ext cx="4143281" cy="207104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a:stCxn id="4" idx="2"/>
            <a:endCxn id="5" idx="0"/>
          </p:cNvCxnSpPr>
          <p:nvPr/>
        </p:nvCxnSpPr>
        <p:spPr>
          <a:xfrm>
            <a:off x="6854966" y="3048000"/>
            <a:ext cx="2242" cy="4885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6283466" y="6096198"/>
            <a:ext cx="2689410" cy="369332"/>
          </a:xfrm>
          <a:prstGeom prst="rect">
            <a:avLst/>
          </a:prstGeom>
          <a:noFill/>
        </p:spPr>
        <p:txBody>
          <a:bodyPr wrap="square" rtlCol="0">
            <a:spAutoFit/>
          </a:bodyPr>
          <a:lstStyle/>
          <a:p>
            <a:r>
              <a:rPr lang="en-US" dirty="0" err="1" smtClean="0"/>
              <a:t>Consumen</a:t>
            </a:r>
            <a:endParaRPr lang="en-US" dirty="0"/>
          </a:p>
        </p:txBody>
      </p:sp>
      <p:cxnSp>
        <p:nvCxnSpPr>
          <p:cNvPr id="10" name="Straight Arrow Connector 9"/>
          <p:cNvCxnSpPr>
            <a:stCxn id="5" idx="2"/>
          </p:cNvCxnSpPr>
          <p:nvPr/>
        </p:nvCxnSpPr>
        <p:spPr>
          <a:xfrm flipH="1">
            <a:off x="6854966" y="5607620"/>
            <a:ext cx="2242" cy="4885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603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477" y="422404"/>
            <a:ext cx="9406871" cy="1280890"/>
          </a:xfrm>
        </p:spPr>
        <p:txBody>
          <a:bodyPr>
            <a:normAutofit fontScale="90000"/>
          </a:bodyPr>
          <a:lstStyle/>
          <a:p>
            <a:r>
              <a:rPr lang="en-US" altLang="en-US" b="1" dirty="0">
                <a:solidFill>
                  <a:schemeClr val="tx1"/>
                </a:solidFill>
                <a:latin typeface="Arial" panose="020B0604020202020204" pitchFamily="34" charset="0"/>
              </a:rPr>
              <a:t>Apple Computer Marketing Channel Structure:</a:t>
            </a:r>
            <a:br>
              <a:rPr lang="en-US" altLang="en-US" b="1" dirty="0">
                <a:solidFill>
                  <a:schemeClr val="tx1"/>
                </a:solidFill>
                <a:latin typeface="Arial" panose="020B0604020202020204" pitchFamily="34" charset="0"/>
              </a:rPr>
            </a:br>
            <a:r>
              <a:rPr lang="en-US" altLang="en-US" b="1" dirty="0">
                <a:solidFill>
                  <a:schemeClr val="tx1"/>
                </a:solidFill>
                <a:latin typeface="Arial" panose="020B0604020202020204" pitchFamily="34" charset="0"/>
              </a:rPr>
              <a:t>CompUSA - Direct Channel/Strategic Channel Alliance</a:t>
            </a:r>
            <a:r>
              <a:rPr lang="en-US" altLang="en-US" b="1" dirty="0">
                <a:latin typeface="Arial" panose="020B0604020202020204" pitchFamily="34" charset="0"/>
              </a:rPr>
              <a:t/>
            </a:r>
            <a:br>
              <a:rPr lang="en-US" altLang="en-US" b="1" dirty="0">
                <a:latin typeface="Arial" panose="020B0604020202020204" pitchFamily="34" charset="0"/>
              </a:rPr>
            </a:br>
            <a:endParaRPr lang="en-US" dirty="0"/>
          </a:p>
        </p:txBody>
      </p:sp>
      <p:pic>
        <p:nvPicPr>
          <p:cNvPr id="4" name="Picture 17" descr="Applelogo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75412" y="1703294"/>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6"/>
          <p:cNvSpPr txBox="1">
            <a:spLocks noChangeArrowheads="1"/>
          </p:cNvSpPr>
          <p:nvPr/>
        </p:nvSpPr>
        <p:spPr bwMode="auto">
          <a:xfrm>
            <a:off x="5900737" y="3612964"/>
            <a:ext cx="2292350" cy="6413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600" b="1" dirty="0">
                <a:solidFill>
                  <a:schemeClr val="bg1"/>
                </a:solidFill>
                <a:latin typeface="Times New Roman" panose="02020603050405020304" pitchFamily="18" charset="0"/>
              </a:rPr>
              <a:t>CompUSA</a:t>
            </a:r>
            <a:endParaRPr lang="en-US" altLang="en-US" sz="2800" dirty="0">
              <a:latin typeface="Times New Roman" panose="02020603050405020304" pitchFamily="18" charset="0"/>
            </a:endParaRPr>
          </a:p>
        </p:txBody>
      </p:sp>
      <p:sp>
        <p:nvSpPr>
          <p:cNvPr id="6" name="Text Box 4"/>
          <p:cNvSpPr txBox="1">
            <a:spLocks noChangeArrowheads="1"/>
          </p:cNvSpPr>
          <p:nvPr/>
        </p:nvSpPr>
        <p:spPr bwMode="auto">
          <a:xfrm>
            <a:off x="6135444" y="5020984"/>
            <a:ext cx="18229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dirty="0" err="1" smtClean="0">
                <a:latin typeface="Times New Roman" panose="02020603050405020304" pitchFamily="18" charset="0"/>
              </a:rPr>
              <a:t>Consumen</a:t>
            </a:r>
            <a:endParaRPr lang="en-US" altLang="en-US" sz="2800" dirty="0">
              <a:latin typeface="Times New Roman" panose="02020603050405020304" pitchFamily="18" charset="0"/>
            </a:endParaRPr>
          </a:p>
        </p:txBody>
      </p:sp>
      <p:sp>
        <p:nvSpPr>
          <p:cNvPr id="7" name="Text Box 11"/>
          <p:cNvSpPr txBox="1">
            <a:spLocks noChangeArrowheads="1"/>
          </p:cNvSpPr>
          <p:nvPr/>
        </p:nvSpPr>
        <p:spPr bwMode="auto">
          <a:xfrm>
            <a:off x="2703676" y="2015237"/>
            <a:ext cx="1606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dirty="0">
                <a:latin typeface="Times New Roman" panose="02020603050405020304" pitchFamily="18" charset="0"/>
              </a:rPr>
              <a:t>Producer</a:t>
            </a:r>
            <a:endParaRPr lang="en-US" altLang="en-US" sz="2800" dirty="0">
              <a:latin typeface="Times New Roman" panose="02020603050405020304" pitchFamily="18" charset="0"/>
            </a:endParaRPr>
          </a:p>
        </p:txBody>
      </p:sp>
      <p:sp>
        <p:nvSpPr>
          <p:cNvPr id="8" name="Text Box 8"/>
          <p:cNvSpPr txBox="1">
            <a:spLocks noChangeArrowheads="1"/>
          </p:cNvSpPr>
          <p:nvPr/>
        </p:nvSpPr>
        <p:spPr bwMode="auto">
          <a:xfrm>
            <a:off x="2802895" y="3518110"/>
            <a:ext cx="14081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dirty="0">
                <a:latin typeface="Times New Roman" panose="02020603050405020304" pitchFamily="18" charset="0"/>
              </a:rPr>
              <a:t>Retailer</a:t>
            </a:r>
            <a:endParaRPr lang="en-US" altLang="en-US" sz="2800" dirty="0">
              <a:latin typeface="Times New Roman" panose="02020603050405020304" pitchFamily="18" charset="0"/>
            </a:endParaRPr>
          </a:p>
        </p:txBody>
      </p:sp>
      <p:sp>
        <p:nvSpPr>
          <p:cNvPr id="9" name="Text Box 7"/>
          <p:cNvSpPr txBox="1">
            <a:spLocks noChangeArrowheads="1"/>
          </p:cNvSpPr>
          <p:nvPr/>
        </p:nvSpPr>
        <p:spPr bwMode="auto">
          <a:xfrm>
            <a:off x="2703676" y="5020983"/>
            <a:ext cx="1765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a:latin typeface="Times New Roman" panose="02020603050405020304" pitchFamily="18" charset="0"/>
              </a:rPr>
              <a:t>Consumer</a:t>
            </a:r>
            <a:endParaRPr lang="en-US" altLang="en-US" sz="2800">
              <a:latin typeface="Times New Roman" panose="02020603050405020304" pitchFamily="18" charset="0"/>
            </a:endParaRPr>
          </a:p>
        </p:txBody>
      </p:sp>
      <p:cxnSp>
        <p:nvCxnSpPr>
          <p:cNvPr id="11" name="Straight Arrow Connector 10"/>
          <p:cNvCxnSpPr>
            <a:stCxn id="7" idx="2"/>
            <a:endCxn id="8" idx="0"/>
          </p:cNvCxnSpPr>
          <p:nvPr/>
        </p:nvCxnSpPr>
        <p:spPr>
          <a:xfrm>
            <a:off x="3506951" y="2534350"/>
            <a:ext cx="0" cy="9837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8" idx="2"/>
          </p:cNvCxnSpPr>
          <p:nvPr/>
        </p:nvCxnSpPr>
        <p:spPr>
          <a:xfrm>
            <a:off x="3506951" y="4037223"/>
            <a:ext cx="0" cy="9837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4" idx="2"/>
            <a:endCxn id="5" idx="0"/>
          </p:cNvCxnSpPr>
          <p:nvPr/>
        </p:nvCxnSpPr>
        <p:spPr>
          <a:xfrm>
            <a:off x="7046912" y="2846294"/>
            <a:ext cx="0" cy="7666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5" idx="2"/>
          </p:cNvCxnSpPr>
          <p:nvPr/>
        </p:nvCxnSpPr>
        <p:spPr>
          <a:xfrm flipH="1">
            <a:off x="7046911" y="4254314"/>
            <a:ext cx="1" cy="8824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74872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107" y="624110"/>
            <a:ext cx="9245506" cy="1280890"/>
          </a:xfrm>
        </p:spPr>
        <p:txBody>
          <a:bodyPr>
            <a:normAutofit fontScale="90000"/>
          </a:bodyPr>
          <a:lstStyle/>
          <a:p>
            <a:r>
              <a:rPr lang="en-US" altLang="en-US" b="1" dirty="0">
                <a:solidFill>
                  <a:schemeClr val="tx1"/>
                </a:solidFill>
                <a:latin typeface="Arial" panose="020B0604020202020204" pitchFamily="34" charset="0"/>
              </a:rPr>
              <a:t>Apple Computer Marketing Channel Structure:</a:t>
            </a:r>
            <a:br>
              <a:rPr lang="en-US" altLang="en-US" b="1" dirty="0">
                <a:solidFill>
                  <a:schemeClr val="tx1"/>
                </a:solidFill>
                <a:latin typeface="Arial" panose="020B0604020202020204" pitchFamily="34" charset="0"/>
              </a:rPr>
            </a:br>
            <a:r>
              <a:rPr lang="en-US" altLang="en-US" b="1" dirty="0" err="1" smtClean="0">
                <a:solidFill>
                  <a:schemeClr val="tx1"/>
                </a:solidFill>
                <a:latin typeface="Arial" panose="020B0604020202020204" pitchFamily="34" charset="0"/>
              </a:rPr>
              <a:t>MacMall</a:t>
            </a:r>
            <a:r>
              <a:rPr lang="en-US" altLang="en-US" b="1" dirty="0" smtClean="0">
                <a:solidFill>
                  <a:schemeClr val="tx1"/>
                </a:solidFill>
                <a:latin typeface="Arial" panose="020B0604020202020204" pitchFamily="34" charset="0"/>
              </a:rPr>
              <a:t> </a:t>
            </a:r>
            <a:r>
              <a:rPr lang="en-US" altLang="en-US" b="1" dirty="0">
                <a:solidFill>
                  <a:schemeClr val="tx1"/>
                </a:solidFill>
                <a:latin typeface="Arial" panose="020B0604020202020204" pitchFamily="34" charset="0"/>
              </a:rPr>
              <a:t>Online/Catalog Sales - Indirect Channel</a:t>
            </a:r>
          </a:p>
        </p:txBody>
      </p:sp>
      <p:pic>
        <p:nvPicPr>
          <p:cNvPr id="4" name="Picture 13" descr="Applelogo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10360" y="19050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2"/>
          <p:cNvSpPr txBox="1">
            <a:spLocks noChangeArrowheads="1"/>
          </p:cNvSpPr>
          <p:nvPr/>
        </p:nvSpPr>
        <p:spPr bwMode="auto">
          <a:xfrm>
            <a:off x="5900785" y="3687540"/>
            <a:ext cx="1962150" cy="6413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600" b="1" dirty="0" err="1">
                <a:solidFill>
                  <a:srgbClr val="0000FF"/>
                </a:solidFill>
                <a:latin typeface="Times New Roman" panose="02020603050405020304" pitchFamily="18" charset="0"/>
              </a:rPr>
              <a:t>MacMall</a:t>
            </a:r>
            <a:endParaRPr lang="en-US" altLang="en-US" sz="2800" dirty="0">
              <a:solidFill>
                <a:srgbClr val="0000FF"/>
              </a:solidFill>
              <a:latin typeface="Times New Roman" panose="02020603050405020304" pitchFamily="18" charset="0"/>
            </a:endParaRPr>
          </a:p>
        </p:txBody>
      </p:sp>
      <p:sp>
        <p:nvSpPr>
          <p:cNvPr id="7" name="Text Box 4"/>
          <p:cNvSpPr txBox="1">
            <a:spLocks noChangeArrowheads="1"/>
          </p:cNvSpPr>
          <p:nvPr/>
        </p:nvSpPr>
        <p:spPr bwMode="auto">
          <a:xfrm>
            <a:off x="5970394" y="4968430"/>
            <a:ext cx="18229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dirty="0" err="1" smtClean="0">
                <a:latin typeface="Times New Roman" panose="02020603050405020304" pitchFamily="18" charset="0"/>
              </a:rPr>
              <a:t>Consumen</a:t>
            </a:r>
            <a:endParaRPr lang="en-US" altLang="en-US" sz="2800" dirty="0">
              <a:latin typeface="Times New Roman" panose="02020603050405020304" pitchFamily="18" charset="0"/>
            </a:endParaRPr>
          </a:p>
        </p:txBody>
      </p:sp>
      <p:cxnSp>
        <p:nvCxnSpPr>
          <p:cNvPr id="9" name="Straight Arrow Connector 8"/>
          <p:cNvCxnSpPr>
            <a:stCxn id="4" idx="2"/>
            <a:endCxn id="6" idx="0"/>
          </p:cNvCxnSpPr>
          <p:nvPr/>
        </p:nvCxnSpPr>
        <p:spPr>
          <a:xfrm>
            <a:off x="6881860" y="3048000"/>
            <a:ext cx="0" cy="6395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6" idx="2"/>
            <a:endCxn id="7" idx="0"/>
          </p:cNvCxnSpPr>
          <p:nvPr/>
        </p:nvCxnSpPr>
        <p:spPr>
          <a:xfrm>
            <a:off x="6881860" y="4328890"/>
            <a:ext cx="2" cy="6395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41833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err="1"/>
              <a:t>Marketing</a:t>
            </a:r>
            <a:r>
              <a:rPr lang="id-ID" b="1" dirty="0"/>
              <a:t> </a:t>
            </a:r>
            <a:r>
              <a:rPr lang="id-ID" b="1" dirty="0" err="1"/>
              <a:t>Communicate</a:t>
            </a:r>
            <a:r>
              <a:rPr lang="id-ID" b="1" dirty="0"/>
              <a:t> Apple </a:t>
            </a:r>
            <a:r>
              <a:rPr lang="id-ID" b="1" dirty="0" err="1"/>
              <a:t>Inc</a:t>
            </a:r>
            <a:endParaRPr lang="en-US" dirty="0"/>
          </a:p>
        </p:txBody>
      </p:sp>
      <p:sp>
        <p:nvSpPr>
          <p:cNvPr id="3" name="Content Placeholder 2"/>
          <p:cNvSpPr>
            <a:spLocks noGrp="1"/>
          </p:cNvSpPr>
          <p:nvPr>
            <p:ph idx="1"/>
          </p:nvPr>
        </p:nvSpPr>
        <p:spPr/>
        <p:txBody>
          <a:bodyPr/>
          <a:lstStyle/>
          <a:p>
            <a:r>
              <a:rPr lang="id-ID" dirty="0" err="1"/>
              <a:t>Marketing</a:t>
            </a:r>
            <a:r>
              <a:rPr lang="id-ID" dirty="0"/>
              <a:t> </a:t>
            </a:r>
            <a:r>
              <a:rPr lang="id-ID" dirty="0" err="1"/>
              <a:t>Communication</a:t>
            </a:r>
            <a:r>
              <a:rPr lang="id-ID" dirty="0"/>
              <a:t> Terpadu (IMC) adalah untuk memaksimalkan dampak sebuah perusahaan pada konsumennya. Apple telah melakukan pekerjaan yang luar biasa menggunakan komponen dari IMC , yaitu AIDA (</a:t>
            </a:r>
            <a:r>
              <a:rPr lang="id-ID" dirty="0" err="1"/>
              <a:t>Attention</a:t>
            </a:r>
            <a:r>
              <a:rPr lang="id-ID" dirty="0"/>
              <a:t>, </a:t>
            </a:r>
            <a:r>
              <a:rPr lang="id-ID" dirty="0" err="1"/>
              <a:t>Interest</a:t>
            </a:r>
            <a:r>
              <a:rPr lang="id-ID" dirty="0"/>
              <a:t>, </a:t>
            </a:r>
            <a:r>
              <a:rPr lang="id-ID" dirty="0" err="1"/>
              <a:t>Desire</a:t>
            </a:r>
            <a:r>
              <a:rPr lang="id-ID" dirty="0"/>
              <a:t>, Action) atau konsep untuk mencapai dan mempertahankan hubungan pelanggan jangka panjang dengan konsumen mereka saat menggunakan merek Apple.</a:t>
            </a:r>
            <a:endParaRPr lang="en-US" dirty="0"/>
          </a:p>
          <a:p>
            <a:r>
              <a:rPr lang="id-ID" dirty="0"/>
              <a:t>Apple menggunakan alat promosi dan iklan untuk menarik perhatian, minat, dan keinginan konsumen. Apple menangkap perhatian dan minat kami melalui inovasi dan </a:t>
            </a:r>
            <a:r>
              <a:rPr lang="id-ID" dirty="0" err="1"/>
              <a:t>citra</a:t>
            </a:r>
            <a:r>
              <a:rPr lang="id-ID" dirty="0"/>
              <a:t> ramping produk mereka di </a:t>
            </a:r>
            <a:r>
              <a:rPr lang="id-ID" dirty="0" err="1"/>
              <a:t>website</a:t>
            </a:r>
            <a:r>
              <a:rPr lang="id-ID" dirty="0"/>
              <a:t> resmi Apple serta iklan tv dan publikasi lainnya. </a:t>
            </a:r>
            <a:endParaRPr lang="en-US" dirty="0"/>
          </a:p>
        </p:txBody>
      </p:sp>
    </p:spTree>
    <p:extLst>
      <p:ext uri="{BB962C8B-B14F-4D97-AF65-F5344CB8AC3E}">
        <p14:creationId xmlns:p14="http://schemas.microsoft.com/office/powerpoint/2010/main" val="3802836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err="1"/>
              <a:t>Marketing</a:t>
            </a:r>
            <a:r>
              <a:rPr lang="id-ID" b="1" dirty="0"/>
              <a:t> </a:t>
            </a:r>
            <a:r>
              <a:rPr lang="id-ID" b="1" dirty="0" err="1"/>
              <a:t>Communicate</a:t>
            </a:r>
            <a:r>
              <a:rPr lang="id-ID" b="1" dirty="0"/>
              <a:t> Apple </a:t>
            </a:r>
            <a:r>
              <a:rPr lang="id-ID" b="1" dirty="0" err="1"/>
              <a:t>Inc</a:t>
            </a:r>
            <a:endParaRPr lang="en-US" dirty="0"/>
          </a:p>
        </p:txBody>
      </p:sp>
      <p:sp>
        <p:nvSpPr>
          <p:cNvPr id="3" name="Content Placeholder 2"/>
          <p:cNvSpPr>
            <a:spLocks noGrp="1"/>
          </p:cNvSpPr>
          <p:nvPr>
            <p:ph idx="1"/>
          </p:nvPr>
        </p:nvSpPr>
        <p:spPr/>
        <p:txBody>
          <a:bodyPr/>
          <a:lstStyle/>
          <a:p>
            <a:r>
              <a:rPr lang="en-US" dirty="0" smtClean="0"/>
              <a:t>Advertising </a:t>
            </a:r>
          </a:p>
          <a:p>
            <a:pPr marL="914400"/>
            <a:r>
              <a:rPr lang="en-US" dirty="0" err="1" smtClean="0"/>
              <a:t>Iklan</a:t>
            </a:r>
            <a:r>
              <a:rPr lang="en-US" dirty="0" smtClean="0"/>
              <a:t> ,website </a:t>
            </a:r>
            <a:r>
              <a:rPr lang="en-US" dirty="0" err="1" smtClean="0"/>
              <a:t>resmi</a:t>
            </a:r>
            <a:r>
              <a:rPr lang="en-US" dirty="0" smtClean="0"/>
              <a:t> Apple Inc.</a:t>
            </a:r>
          </a:p>
          <a:p>
            <a:pPr marL="914400"/>
            <a:r>
              <a:rPr lang="en-US" dirty="0" smtClean="0"/>
              <a:t>Media </a:t>
            </a:r>
            <a:r>
              <a:rPr lang="en-US" dirty="0" err="1" smtClean="0"/>
              <a:t>cetak</a:t>
            </a:r>
            <a:endParaRPr lang="en-US" dirty="0" smtClean="0"/>
          </a:p>
          <a:p>
            <a:pPr marL="914400"/>
            <a:r>
              <a:rPr lang="en-US" dirty="0" smtClean="0"/>
              <a:t>Media social</a:t>
            </a:r>
          </a:p>
          <a:p>
            <a:pPr marL="914400"/>
            <a:r>
              <a:rPr lang="en-US" dirty="0" smtClean="0"/>
              <a:t>Events </a:t>
            </a:r>
          </a:p>
          <a:p>
            <a:r>
              <a:rPr lang="en-US" dirty="0" smtClean="0"/>
              <a:t>Personal selling</a:t>
            </a:r>
          </a:p>
          <a:p>
            <a:pPr marL="914400"/>
            <a:r>
              <a:rPr lang="en-US" dirty="0" err="1" smtClean="0"/>
              <a:t>Salles</a:t>
            </a:r>
            <a:endParaRPr lang="en-US" dirty="0" smtClean="0"/>
          </a:p>
          <a:p>
            <a:pPr marL="914400"/>
            <a:r>
              <a:rPr lang="en-US" dirty="0" smtClean="0"/>
              <a:t>Market </a:t>
            </a:r>
          </a:p>
          <a:p>
            <a:pPr marL="914400"/>
            <a:r>
              <a:rPr lang="en-US" dirty="0" err="1" smtClean="0"/>
              <a:t>MacMall</a:t>
            </a:r>
            <a:endParaRPr lang="en-US" dirty="0"/>
          </a:p>
        </p:txBody>
      </p:sp>
    </p:spTree>
    <p:extLst>
      <p:ext uri="{BB962C8B-B14F-4D97-AF65-F5344CB8AC3E}">
        <p14:creationId xmlns:p14="http://schemas.microsoft.com/office/powerpoint/2010/main" val="417059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Produk-produk</a:t>
            </a:r>
            <a:r>
              <a:rPr lang="en-US" dirty="0" smtClean="0"/>
              <a:t> yang </a:t>
            </a:r>
            <a:r>
              <a:rPr lang="en-US" dirty="0" err="1" smtClean="0"/>
              <a:t>dipasarkan</a:t>
            </a:r>
            <a:r>
              <a:rPr lang="en-US" dirty="0" smtClean="0"/>
              <a:t> </a:t>
            </a:r>
            <a:r>
              <a:rPr lang="en-US" dirty="0" err="1" smtClean="0"/>
              <a:t>oleh</a:t>
            </a:r>
            <a:r>
              <a:rPr lang="en-US" dirty="0" smtClean="0"/>
              <a:t> Apple Inc.</a:t>
            </a:r>
            <a:endParaRPr lang="en-US" dirty="0"/>
          </a:p>
        </p:txBody>
      </p:sp>
      <p:sp>
        <p:nvSpPr>
          <p:cNvPr id="3" name="Content Placeholder 2"/>
          <p:cNvSpPr>
            <a:spLocks noGrp="1"/>
          </p:cNvSpPr>
          <p:nvPr>
            <p:ph idx="1"/>
          </p:nvPr>
        </p:nvSpPr>
        <p:spPr/>
        <p:txBody>
          <a:bodyPr/>
          <a:lstStyle/>
          <a:p>
            <a:r>
              <a:rPr lang="en-US" dirty="0" smtClean="0"/>
              <a:t>iMac</a:t>
            </a:r>
          </a:p>
          <a:p>
            <a:r>
              <a:rPr lang="en-US" dirty="0" smtClean="0"/>
              <a:t>iTunes</a:t>
            </a:r>
          </a:p>
          <a:p>
            <a:r>
              <a:rPr lang="en-US" dirty="0" err="1" smtClean="0"/>
              <a:t>iOS</a:t>
            </a:r>
            <a:endParaRPr lang="en-US" dirty="0" smtClean="0"/>
          </a:p>
          <a:p>
            <a:r>
              <a:rPr lang="en-US" dirty="0" smtClean="0"/>
              <a:t>Mac Pro</a:t>
            </a:r>
          </a:p>
          <a:p>
            <a:r>
              <a:rPr lang="en-US" dirty="0" err="1" smtClean="0"/>
              <a:t>Macbook</a:t>
            </a:r>
            <a:r>
              <a:rPr lang="en-US" dirty="0" smtClean="0"/>
              <a:t> Pro</a:t>
            </a:r>
          </a:p>
          <a:p>
            <a:r>
              <a:rPr lang="en-US" dirty="0" err="1" smtClean="0"/>
              <a:t>Macbook</a:t>
            </a:r>
            <a:r>
              <a:rPr lang="en-US" dirty="0" smtClean="0"/>
              <a:t> Air</a:t>
            </a:r>
          </a:p>
          <a:p>
            <a:r>
              <a:rPr lang="en-US" dirty="0" smtClean="0"/>
              <a:t>iPad</a:t>
            </a:r>
          </a:p>
          <a:p>
            <a:r>
              <a:rPr lang="en-US" dirty="0" smtClean="0"/>
              <a:t>iPod</a:t>
            </a:r>
          </a:p>
          <a:p>
            <a:r>
              <a:rPr lang="en-US" dirty="0" err="1" smtClean="0"/>
              <a:t>dll</a:t>
            </a: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3513" y="2133600"/>
            <a:ext cx="3381375" cy="13525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3514" y="4368172"/>
            <a:ext cx="3381375" cy="1543050"/>
          </a:xfrm>
          <a:prstGeom prst="rect">
            <a:avLst/>
          </a:prstGeom>
        </p:spPr>
      </p:pic>
    </p:spTree>
    <p:extLst>
      <p:ext uri="{BB962C8B-B14F-4D97-AF65-F5344CB8AC3E}">
        <p14:creationId xmlns:p14="http://schemas.microsoft.com/office/powerpoint/2010/main" val="262388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Strategi</a:t>
            </a:r>
            <a:r>
              <a:rPr lang="en-US" dirty="0" smtClean="0"/>
              <a:t> </a:t>
            </a:r>
            <a:r>
              <a:rPr lang="en-US" dirty="0" err="1" smtClean="0"/>
              <a:t>Pemasaran</a:t>
            </a:r>
            <a:r>
              <a:rPr lang="en-US" dirty="0" smtClean="0"/>
              <a:t> </a:t>
            </a:r>
            <a:r>
              <a:rPr lang="en-US" dirty="0" err="1"/>
              <a:t>P</a:t>
            </a:r>
            <a:r>
              <a:rPr lang="en-US" dirty="0" err="1" smtClean="0"/>
              <a:t>roduk</a:t>
            </a:r>
            <a:r>
              <a:rPr lang="en-US" dirty="0" smtClean="0"/>
              <a:t> Apple</a:t>
            </a:r>
            <a:endParaRPr lang="en-US"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000" dirty="0" err="1" smtClean="0"/>
              <a:t>Strategi</a:t>
            </a:r>
            <a:r>
              <a:rPr lang="en-US" sz="2000" dirty="0" smtClean="0"/>
              <a:t> </a:t>
            </a:r>
            <a:r>
              <a:rPr lang="en-US" sz="2000" dirty="0" err="1" smtClean="0"/>
              <a:t>atas</a:t>
            </a:r>
            <a:r>
              <a:rPr lang="en-US" sz="2000" dirty="0" smtClean="0"/>
              <a:t> </a:t>
            </a:r>
            <a:r>
              <a:rPr lang="en-US" sz="2000" dirty="0" err="1" smtClean="0"/>
              <a:t>korporasi</a:t>
            </a:r>
            <a:endParaRPr lang="en-US" sz="2000" dirty="0" smtClean="0"/>
          </a:p>
          <a:p>
            <a:pPr marL="0" indent="0" algn="just">
              <a:buNone/>
              <a:tabLst>
                <a:tab pos="334963" algn="l"/>
              </a:tabLst>
            </a:pPr>
            <a:r>
              <a:rPr lang="en-US" sz="2000" dirty="0" smtClean="0"/>
              <a:t>	</a:t>
            </a:r>
            <a:r>
              <a:rPr lang="en-US" sz="2000" dirty="0" err="1" smtClean="0"/>
              <a:t>Bekerja</a:t>
            </a:r>
            <a:r>
              <a:rPr lang="en-US" sz="2000" dirty="0" smtClean="0"/>
              <a:t> </a:t>
            </a:r>
            <a:r>
              <a:rPr lang="en-US" sz="2000" dirty="0" err="1" smtClean="0"/>
              <a:t>sama</a:t>
            </a:r>
            <a:r>
              <a:rPr lang="en-US" sz="2000" dirty="0" smtClean="0"/>
              <a:t> </a:t>
            </a:r>
            <a:r>
              <a:rPr lang="en-US" sz="2000" dirty="0" err="1" smtClean="0"/>
              <a:t>dengan</a:t>
            </a:r>
            <a:r>
              <a:rPr lang="en-US" sz="2000" dirty="0" smtClean="0"/>
              <a:t> distributor </a:t>
            </a:r>
            <a:r>
              <a:rPr lang="en-US" sz="2000" dirty="0" err="1" smtClean="0"/>
              <a:t>ataupun</a:t>
            </a:r>
            <a:r>
              <a:rPr lang="en-US" sz="2000" dirty="0" smtClean="0"/>
              <a:t> </a:t>
            </a:r>
            <a:r>
              <a:rPr lang="en-US" sz="2000" dirty="0" err="1" smtClean="0"/>
              <a:t>bekerja</a:t>
            </a:r>
            <a:r>
              <a:rPr lang="en-US" sz="2000" dirty="0" smtClean="0"/>
              <a:t> </a:t>
            </a:r>
            <a:r>
              <a:rPr lang="en-US" sz="2000" dirty="0" err="1" smtClean="0"/>
              <a:t>sama</a:t>
            </a:r>
            <a:r>
              <a:rPr lang="en-US" sz="2000" dirty="0" smtClean="0"/>
              <a:t> </a:t>
            </a:r>
            <a:r>
              <a:rPr lang="en-US" sz="2000" dirty="0" err="1" smtClean="0"/>
              <a:t>dengan</a:t>
            </a:r>
            <a:r>
              <a:rPr lang="en-US" sz="2000" dirty="0" smtClean="0"/>
              <a:t> operator 		</a:t>
            </a:r>
            <a:r>
              <a:rPr lang="en-US" sz="2000" dirty="0" err="1" smtClean="0"/>
              <a:t>selular</a:t>
            </a:r>
            <a:r>
              <a:rPr lang="en-US" sz="2000" dirty="0" smtClean="0"/>
              <a:t>. Cara </a:t>
            </a:r>
            <a:r>
              <a:rPr lang="en-US" sz="2000" dirty="0" err="1" smtClean="0"/>
              <a:t>ini</a:t>
            </a:r>
            <a:r>
              <a:rPr lang="en-US" sz="2000" dirty="0" smtClean="0"/>
              <a:t> </a:t>
            </a:r>
            <a:r>
              <a:rPr lang="en-US" sz="2000" dirty="0" err="1" smtClean="0"/>
              <a:t>dipilih</a:t>
            </a:r>
            <a:r>
              <a:rPr lang="en-US" sz="2000" dirty="0" smtClean="0"/>
              <a:t> </a:t>
            </a:r>
            <a:r>
              <a:rPr lang="en-US" sz="2000" dirty="0" err="1" smtClean="0"/>
              <a:t>sebagai</a:t>
            </a:r>
            <a:r>
              <a:rPr lang="en-US" sz="2000" dirty="0" smtClean="0"/>
              <a:t> </a:t>
            </a:r>
            <a:r>
              <a:rPr lang="en-US" sz="2000" dirty="0" err="1" smtClean="0"/>
              <a:t>strategi</a:t>
            </a:r>
            <a:r>
              <a:rPr lang="en-US" sz="2000" dirty="0" smtClean="0"/>
              <a:t> </a:t>
            </a:r>
            <a:r>
              <a:rPr lang="en-US" sz="2000" dirty="0" err="1" smtClean="0"/>
              <a:t>perusahaan</a:t>
            </a:r>
            <a:r>
              <a:rPr lang="en-US" sz="2000" dirty="0" smtClean="0"/>
              <a:t> </a:t>
            </a:r>
            <a:r>
              <a:rPr lang="en-US" sz="2000" dirty="0" err="1" smtClean="0"/>
              <a:t>dalam</a:t>
            </a:r>
            <a:r>
              <a:rPr lang="en-US" sz="2000" dirty="0" smtClean="0"/>
              <a:t> </a:t>
            </a:r>
            <a:r>
              <a:rPr lang="en-US" sz="2000" dirty="0" err="1" smtClean="0"/>
              <a:t>berbisnis</a:t>
            </a:r>
            <a:r>
              <a:rPr lang="en-US" sz="2000" dirty="0" smtClean="0"/>
              <a:t>.</a:t>
            </a:r>
          </a:p>
          <a:p>
            <a:pPr marL="0" indent="0">
              <a:buNone/>
              <a:tabLst>
                <a:tab pos="334963" algn="l"/>
              </a:tabLst>
            </a:pPr>
            <a:endParaRPr lang="en-US" sz="2000" dirty="0" smtClean="0"/>
          </a:p>
          <a:p>
            <a:pPr>
              <a:buFont typeface="Courier New" panose="02070309020205020404" pitchFamily="49" charset="0"/>
              <a:buChar char="o"/>
              <a:tabLst>
                <a:tab pos="334963" algn="l"/>
              </a:tabLst>
            </a:pPr>
            <a:r>
              <a:rPr lang="en-US" sz="2000" dirty="0" err="1" smtClean="0"/>
              <a:t>Berkelas</a:t>
            </a:r>
            <a:r>
              <a:rPr lang="en-US" sz="2000" dirty="0" smtClean="0"/>
              <a:t> </a:t>
            </a:r>
            <a:r>
              <a:rPr lang="en-US" sz="2000" dirty="0" err="1" smtClean="0"/>
              <a:t>dan</a:t>
            </a:r>
            <a:r>
              <a:rPr lang="en-US" sz="2000" dirty="0" smtClean="0"/>
              <a:t> </a:t>
            </a:r>
            <a:r>
              <a:rPr lang="en-US" sz="2000" dirty="0" err="1" smtClean="0"/>
              <a:t>Ekslusif</a:t>
            </a:r>
            <a:endParaRPr lang="en-US" sz="2000" dirty="0" smtClean="0"/>
          </a:p>
          <a:p>
            <a:pPr marL="0" indent="0" algn="just">
              <a:buNone/>
              <a:tabLst>
                <a:tab pos="334963" algn="l"/>
              </a:tabLst>
            </a:pPr>
            <a:r>
              <a:rPr lang="en-US" sz="2000" dirty="0"/>
              <a:t>	</a:t>
            </a:r>
            <a:r>
              <a:rPr lang="en-US" sz="2000" dirty="0" err="1" smtClean="0"/>
              <a:t>Dengan</a:t>
            </a:r>
            <a:r>
              <a:rPr lang="en-US" sz="2000" dirty="0" smtClean="0"/>
              <a:t> </a:t>
            </a:r>
            <a:r>
              <a:rPr lang="en-US" sz="2000" dirty="0" err="1" smtClean="0"/>
              <a:t>memilih</a:t>
            </a:r>
            <a:r>
              <a:rPr lang="en-US" sz="2000" dirty="0" smtClean="0"/>
              <a:t> </a:t>
            </a:r>
            <a:r>
              <a:rPr lang="en-US" sz="2000" dirty="0" err="1" smtClean="0"/>
              <a:t>tidak</a:t>
            </a:r>
            <a:r>
              <a:rPr lang="en-US" sz="2000" dirty="0" smtClean="0"/>
              <a:t> </a:t>
            </a:r>
            <a:r>
              <a:rPr lang="en-US" sz="2000" dirty="0" err="1" smtClean="0"/>
              <a:t>melayani</a:t>
            </a:r>
            <a:r>
              <a:rPr lang="en-US" sz="2000" dirty="0" smtClean="0"/>
              <a:t> </a:t>
            </a:r>
            <a:r>
              <a:rPr lang="en-US" sz="2000" dirty="0" err="1" smtClean="0"/>
              <a:t>pelanggan</a:t>
            </a:r>
            <a:r>
              <a:rPr lang="en-US" sz="2000" dirty="0" smtClean="0"/>
              <a:t> </a:t>
            </a:r>
            <a:r>
              <a:rPr lang="en-US" sz="2000" dirty="0" err="1" smtClean="0"/>
              <a:t>secara</a:t>
            </a:r>
            <a:r>
              <a:rPr lang="en-US" sz="2000" dirty="0" smtClean="0"/>
              <a:t> </a:t>
            </a:r>
            <a:r>
              <a:rPr lang="en-US" sz="2000" dirty="0" err="1" smtClean="0"/>
              <a:t>langsung</a:t>
            </a:r>
            <a:r>
              <a:rPr lang="en-US" sz="2000" dirty="0" smtClean="0"/>
              <a:t>, RIM </a:t>
            </a:r>
            <a:r>
              <a:rPr lang="en-US" sz="2000" dirty="0" err="1" smtClean="0"/>
              <a:t>dan</a:t>
            </a:r>
            <a:r>
              <a:rPr lang="en-US" sz="2000" dirty="0" smtClean="0"/>
              <a:t> 	Apple Inc. </a:t>
            </a:r>
            <a:r>
              <a:rPr lang="en-US" sz="2000" dirty="0" err="1" smtClean="0"/>
              <a:t>ingin</a:t>
            </a:r>
            <a:r>
              <a:rPr lang="en-US" sz="2000" dirty="0" smtClean="0"/>
              <a:t> </a:t>
            </a:r>
            <a:r>
              <a:rPr lang="en-US" sz="2000" dirty="0" err="1" smtClean="0"/>
              <a:t>membberikan</a:t>
            </a:r>
            <a:r>
              <a:rPr lang="en-US" sz="2000" dirty="0" smtClean="0"/>
              <a:t> </a:t>
            </a:r>
            <a:r>
              <a:rPr lang="en-US" sz="2000" dirty="0" err="1" smtClean="0"/>
              <a:t>kesan</a:t>
            </a:r>
            <a:r>
              <a:rPr lang="en-US" sz="2000" dirty="0" smtClean="0"/>
              <a:t> </a:t>
            </a:r>
            <a:r>
              <a:rPr lang="en-US" sz="2000" dirty="0" err="1" smtClean="0"/>
              <a:t>mewah</a:t>
            </a:r>
            <a:r>
              <a:rPr lang="en-US" sz="2000" dirty="0" smtClean="0"/>
              <a:t> </a:t>
            </a:r>
            <a:r>
              <a:rPr lang="en-US" sz="2000" dirty="0" err="1" smtClean="0"/>
              <a:t>dan</a:t>
            </a:r>
            <a:r>
              <a:rPr lang="en-US" sz="2000" dirty="0" smtClean="0"/>
              <a:t> </a:t>
            </a:r>
            <a:r>
              <a:rPr lang="en-US" sz="2000" dirty="0" err="1" smtClean="0"/>
              <a:t>hanya</a:t>
            </a:r>
            <a:r>
              <a:rPr lang="en-US" sz="2000" dirty="0" smtClean="0"/>
              <a:t> </a:t>
            </a:r>
            <a:r>
              <a:rPr lang="en-US" sz="2000" dirty="0" err="1" smtClean="0"/>
              <a:t>untuk</a:t>
            </a:r>
            <a:r>
              <a:rPr lang="en-US" sz="2000" dirty="0" smtClean="0"/>
              <a:t> </a:t>
            </a:r>
            <a:r>
              <a:rPr lang="en-US" sz="2000" dirty="0" err="1" smtClean="0"/>
              <a:t>kalangan</a:t>
            </a:r>
            <a:r>
              <a:rPr lang="en-US" sz="2000" dirty="0" smtClean="0"/>
              <a:t> 	</a:t>
            </a:r>
            <a:r>
              <a:rPr lang="en-US" sz="2000" dirty="0" err="1" smtClean="0"/>
              <a:t>tertentu</a:t>
            </a:r>
            <a:r>
              <a:rPr lang="en-US" sz="2000" dirty="0" smtClean="0"/>
              <a:t>. </a:t>
            </a:r>
          </a:p>
          <a:p>
            <a:pPr marL="0" indent="0">
              <a:buNone/>
              <a:tabLst>
                <a:tab pos="334963" algn="l"/>
              </a:tabLst>
            </a:pPr>
            <a:endParaRPr lang="en-US" sz="2000" dirty="0"/>
          </a:p>
        </p:txBody>
      </p:sp>
    </p:spTree>
    <p:extLst>
      <p:ext uri="{BB962C8B-B14F-4D97-AF65-F5344CB8AC3E}">
        <p14:creationId xmlns:p14="http://schemas.microsoft.com/office/powerpoint/2010/main" val="2119017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Strategi</a:t>
            </a:r>
            <a:r>
              <a:rPr lang="en-US" dirty="0" smtClean="0"/>
              <a:t> </a:t>
            </a:r>
            <a:r>
              <a:rPr lang="en-US" dirty="0" err="1" smtClean="0"/>
              <a:t>Pemasaran</a:t>
            </a:r>
            <a:r>
              <a:rPr lang="en-US" dirty="0" smtClean="0"/>
              <a:t> </a:t>
            </a:r>
            <a:r>
              <a:rPr lang="en-US" dirty="0" err="1" smtClean="0"/>
              <a:t>Produk</a:t>
            </a:r>
            <a:r>
              <a:rPr lang="en-US" dirty="0" smtClean="0"/>
              <a:t> Apple </a:t>
            </a:r>
            <a:endParaRPr lang="en-US" dirty="0"/>
          </a:p>
        </p:txBody>
      </p:sp>
      <p:sp>
        <p:nvSpPr>
          <p:cNvPr id="3" name="Content Placeholder 2"/>
          <p:cNvSpPr>
            <a:spLocks noGrp="1"/>
          </p:cNvSpPr>
          <p:nvPr>
            <p:ph idx="1"/>
          </p:nvPr>
        </p:nvSpPr>
        <p:spPr/>
        <p:txBody>
          <a:bodyPr>
            <a:noAutofit/>
          </a:bodyPr>
          <a:lstStyle/>
          <a:p>
            <a:pPr>
              <a:buFont typeface="Courier New" panose="02070309020205020404" pitchFamily="49" charset="0"/>
              <a:buChar char="o"/>
            </a:pPr>
            <a:r>
              <a:rPr lang="en-US" sz="2000" dirty="0" err="1" smtClean="0"/>
              <a:t>Membangun</a:t>
            </a:r>
            <a:r>
              <a:rPr lang="en-US" sz="2000" dirty="0" smtClean="0"/>
              <a:t> </a:t>
            </a:r>
            <a:r>
              <a:rPr lang="en-US" sz="2000" dirty="0" err="1" smtClean="0"/>
              <a:t>Loyalitas</a:t>
            </a:r>
            <a:endParaRPr lang="en-US" sz="2000" dirty="0" smtClean="0"/>
          </a:p>
          <a:p>
            <a:pPr marL="0" indent="0" algn="just">
              <a:buNone/>
              <a:tabLst>
                <a:tab pos="349250" algn="l"/>
              </a:tabLst>
            </a:pPr>
            <a:r>
              <a:rPr lang="en-US" sz="2000" dirty="0" smtClean="0"/>
              <a:t>	Salah </a:t>
            </a:r>
            <a:r>
              <a:rPr lang="en-US" sz="2000" dirty="0" err="1" smtClean="0"/>
              <a:t>saatu</a:t>
            </a:r>
            <a:r>
              <a:rPr lang="en-US" sz="2000" dirty="0" smtClean="0"/>
              <a:t> </a:t>
            </a:r>
            <a:r>
              <a:rPr lang="en-US" sz="2000" dirty="0" err="1" smtClean="0"/>
              <a:t>sifat</a:t>
            </a:r>
            <a:r>
              <a:rPr lang="en-US" sz="2000" dirty="0" smtClean="0"/>
              <a:t> </a:t>
            </a:r>
            <a:r>
              <a:rPr lang="en-US" sz="2000" dirty="0" err="1" smtClean="0"/>
              <a:t>manusia</a:t>
            </a:r>
            <a:r>
              <a:rPr lang="en-US" sz="2000" dirty="0" smtClean="0"/>
              <a:t> </a:t>
            </a:r>
            <a:r>
              <a:rPr lang="en-US" sz="2000" dirty="0" err="1" smtClean="0"/>
              <a:t>adalah</a:t>
            </a:r>
            <a:r>
              <a:rPr lang="en-US" sz="2000" dirty="0" smtClean="0"/>
              <a:t> </a:t>
            </a:r>
            <a:r>
              <a:rPr lang="en-US" sz="2000" dirty="0" err="1" smtClean="0"/>
              <a:t>ingin</a:t>
            </a:r>
            <a:r>
              <a:rPr lang="en-US" sz="2000" dirty="0" smtClean="0"/>
              <a:t> </a:t>
            </a:r>
            <a:r>
              <a:rPr lang="en-US" sz="2000" dirty="0" err="1" smtClean="0"/>
              <a:t>dihargai</a:t>
            </a:r>
            <a:r>
              <a:rPr lang="en-US" sz="2000" dirty="0" smtClean="0"/>
              <a:t> </a:t>
            </a:r>
            <a:r>
              <a:rPr lang="en-US" sz="2000" dirty="0" err="1" smtClean="0"/>
              <a:t>dan</a:t>
            </a:r>
            <a:r>
              <a:rPr lang="en-US" sz="2000" dirty="0" smtClean="0"/>
              <a:t> </a:t>
            </a:r>
            <a:r>
              <a:rPr lang="en-US" sz="2000" dirty="0" err="1" smtClean="0"/>
              <a:t>diakui</a:t>
            </a:r>
            <a:r>
              <a:rPr lang="en-US" sz="2000" dirty="0" smtClean="0"/>
              <a:t>. </a:t>
            </a:r>
            <a:r>
              <a:rPr lang="en-US" sz="2000" dirty="0" err="1" smtClean="0"/>
              <a:t>Dengan</a:t>
            </a:r>
            <a:r>
              <a:rPr lang="en-US" sz="2000" dirty="0" smtClean="0"/>
              <a:t> 	</a:t>
            </a:r>
            <a:r>
              <a:rPr lang="en-US" sz="2000" dirty="0" err="1" smtClean="0"/>
              <a:t>mengguakan</a:t>
            </a:r>
            <a:r>
              <a:rPr lang="en-US" sz="2000" dirty="0" smtClean="0"/>
              <a:t> </a:t>
            </a:r>
            <a:r>
              <a:rPr lang="en-US" sz="2000" dirty="0" err="1" smtClean="0"/>
              <a:t>produk</a:t>
            </a:r>
            <a:r>
              <a:rPr lang="en-US" sz="2000" dirty="0" smtClean="0"/>
              <a:t> yang </a:t>
            </a:r>
            <a:r>
              <a:rPr lang="en-US" sz="2000" dirty="0" err="1" smtClean="0"/>
              <a:t>bukan</a:t>
            </a:r>
            <a:r>
              <a:rPr lang="en-US" sz="2000" dirty="0" smtClean="0"/>
              <a:t> </a:t>
            </a:r>
            <a:r>
              <a:rPr lang="en-US" sz="2000" dirty="0" err="1" smtClean="0"/>
              <a:t>sejuta</a:t>
            </a:r>
            <a:r>
              <a:rPr lang="en-US" sz="2000" dirty="0" smtClean="0"/>
              <a:t> </a:t>
            </a:r>
            <a:r>
              <a:rPr lang="en-US" sz="2000" dirty="0" err="1" smtClean="0"/>
              <a:t>umat</a:t>
            </a:r>
            <a:r>
              <a:rPr lang="en-US" sz="2000" dirty="0" smtClean="0"/>
              <a:t>, </a:t>
            </a:r>
            <a:r>
              <a:rPr lang="en-US" sz="2000" dirty="0" err="1" smtClean="0"/>
              <a:t>secara</a:t>
            </a:r>
            <a:r>
              <a:rPr lang="en-US" sz="2000" dirty="0" smtClean="0"/>
              <a:t> </a:t>
            </a:r>
            <a:r>
              <a:rPr lang="en-US" sz="2000" dirty="0" err="1" smtClean="0"/>
              <a:t>tidak</a:t>
            </a:r>
            <a:r>
              <a:rPr lang="en-US" sz="2000" dirty="0" smtClean="0"/>
              <a:t> </a:t>
            </a:r>
            <a:r>
              <a:rPr lang="en-US" sz="2000" dirty="0" err="1" smtClean="0"/>
              <a:t>langsung</a:t>
            </a:r>
            <a:r>
              <a:rPr lang="en-US" sz="2000" dirty="0" smtClean="0"/>
              <a:t> 	</a:t>
            </a:r>
            <a:r>
              <a:rPr lang="en-US" sz="2000" dirty="0" err="1" smtClean="0"/>
              <a:t>penggunanya</a:t>
            </a:r>
            <a:r>
              <a:rPr lang="en-US" sz="2000" dirty="0" smtClean="0"/>
              <a:t> </a:t>
            </a:r>
            <a:r>
              <a:rPr lang="en-US" sz="2000" dirty="0" err="1" smtClean="0"/>
              <a:t>merasa</a:t>
            </a:r>
            <a:r>
              <a:rPr lang="en-US" sz="2000" dirty="0" smtClean="0"/>
              <a:t> </a:t>
            </a:r>
            <a:r>
              <a:rPr lang="en-US" sz="2000" dirty="0" err="1" smtClean="0"/>
              <a:t>bahwa</a:t>
            </a:r>
            <a:r>
              <a:rPr lang="en-US" sz="2000" dirty="0" smtClean="0"/>
              <a:t> </a:t>
            </a:r>
            <a:r>
              <a:rPr lang="en-US" sz="2000" dirty="0" err="1" smtClean="0"/>
              <a:t>mereka</a:t>
            </a:r>
            <a:r>
              <a:rPr lang="en-US" sz="2000" dirty="0" smtClean="0"/>
              <a:t> </a:t>
            </a:r>
            <a:r>
              <a:rPr lang="en-US" sz="2000" dirty="0" err="1" smtClean="0"/>
              <a:t>sebagian</a:t>
            </a:r>
            <a:r>
              <a:rPr lang="en-US" sz="2000" dirty="0" smtClean="0"/>
              <a:t> </a:t>
            </a:r>
            <a:r>
              <a:rPr lang="en-US" sz="2000" dirty="0" err="1" smtClean="0"/>
              <a:t>kecil</a:t>
            </a:r>
            <a:r>
              <a:rPr lang="en-US" sz="2000" dirty="0" smtClean="0"/>
              <a:t> </a:t>
            </a:r>
            <a:r>
              <a:rPr lang="en-US" sz="2000" dirty="0" err="1" smtClean="0"/>
              <a:t>kaum</a:t>
            </a:r>
            <a:r>
              <a:rPr lang="en-US" sz="2000" dirty="0" smtClean="0"/>
              <a:t> yang </a:t>
            </a:r>
            <a:r>
              <a:rPr lang="en-US" sz="2000" dirty="0" err="1" smtClean="0"/>
              <a:t>sukses</a:t>
            </a:r>
            <a:r>
              <a:rPr lang="en-US" sz="2000" dirty="0" smtClean="0"/>
              <a:t> 	</a:t>
            </a:r>
            <a:r>
              <a:rPr lang="en-US" sz="2000" dirty="0" err="1" smtClean="0"/>
              <a:t>secara</a:t>
            </a:r>
            <a:r>
              <a:rPr lang="en-US" sz="2000" dirty="0" smtClean="0"/>
              <a:t> </a:t>
            </a:r>
            <a:r>
              <a:rPr lang="en-US" sz="2000" dirty="0" err="1" smtClean="0"/>
              <a:t>materi</a:t>
            </a:r>
            <a:r>
              <a:rPr lang="en-US" sz="2000" dirty="0" smtClean="0"/>
              <a:t>. </a:t>
            </a:r>
            <a:r>
              <a:rPr lang="en-US" sz="2000" dirty="0" err="1" smtClean="0"/>
              <a:t>Loyalitas</a:t>
            </a:r>
            <a:r>
              <a:rPr lang="en-US" sz="2000" dirty="0" smtClean="0"/>
              <a:t> </a:t>
            </a:r>
            <a:r>
              <a:rPr lang="en-US" sz="2000" dirty="0" err="1" smtClean="0"/>
              <a:t>pada</a:t>
            </a:r>
            <a:r>
              <a:rPr lang="en-US" sz="2000" dirty="0" smtClean="0"/>
              <a:t> </a:t>
            </a:r>
            <a:r>
              <a:rPr lang="en-US" sz="2000" dirty="0" err="1" smtClean="0"/>
              <a:t>perangkat</a:t>
            </a:r>
            <a:r>
              <a:rPr lang="en-US" sz="2000" dirty="0" smtClean="0"/>
              <a:t> </a:t>
            </a:r>
            <a:r>
              <a:rPr lang="en-US" sz="2000" dirty="0" err="1" smtClean="0"/>
              <a:t>ini</a:t>
            </a:r>
            <a:r>
              <a:rPr lang="en-US" sz="2000" dirty="0" smtClean="0"/>
              <a:t> </a:t>
            </a:r>
            <a:r>
              <a:rPr lang="en-US" sz="2000" dirty="0" err="1" smtClean="0"/>
              <a:t>terus</a:t>
            </a:r>
            <a:r>
              <a:rPr lang="en-US" sz="2000" dirty="0" smtClean="0"/>
              <a:t> </a:t>
            </a:r>
            <a:r>
              <a:rPr lang="en-US" sz="2000" dirty="0" err="1" smtClean="0"/>
              <a:t>mereka</a:t>
            </a:r>
            <a:r>
              <a:rPr lang="en-US" sz="2000" dirty="0" smtClean="0"/>
              <a:t> </a:t>
            </a:r>
            <a:r>
              <a:rPr lang="en-US" sz="2000" dirty="0" err="1" smtClean="0"/>
              <a:t>pertahankan</a:t>
            </a:r>
            <a:r>
              <a:rPr lang="en-US" sz="2000" dirty="0" smtClean="0"/>
              <a:t> 	demi status </a:t>
            </a:r>
            <a:r>
              <a:rPr lang="en-US" sz="2000" dirty="0" err="1" smtClean="0"/>
              <a:t>sosial</a:t>
            </a:r>
            <a:r>
              <a:rPr lang="en-US" sz="2000" dirty="0" smtClean="0"/>
              <a:t>.</a:t>
            </a:r>
            <a:endParaRPr lang="en-US" sz="2000" dirty="0"/>
          </a:p>
          <a:p>
            <a:pPr algn="just">
              <a:buFont typeface="Courier New" panose="02070309020205020404" pitchFamily="49" charset="0"/>
              <a:buChar char="o"/>
              <a:tabLst>
                <a:tab pos="349250" algn="l"/>
              </a:tabLst>
            </a:pPr>
            <a:r>
              <a:rPr lang="en-US" sz="2000" dirty="0" err="1" smtClean="0"/>
              <a:t>Mengikat</a:t>
            </a:r>
            <a:r>
              <a:rPr lang="en-US" sz="2000" dirty="0" smtClean="0"/>
              <a:t> </a:t>
            </a:r>
            <a:r>
              <a:rPr lang="en-US" sz="2000" dirty="0" err="1" smtClean="0"/>
              <a:t>Konsumen</a:t>
            </a:r>
            <a:endParaRPr lang="en-US" sz="2000" dirty="0" smtClean="0"/>
          </a:p>
          <a:p>
            <a:pPr marL="0" indent="0" algn="just">
              <a:buNone/>
              <a:tabLst>
                <a:tab pos="349250" algn="l"/>
              </a:tabLst>
            </a:pPr>
            <a:r>
              <a:rPr lang="en-US" sz="2000" dirty="0"/>
              <a:t>	</a:t>
            </a:r>
            <a:r>
              <a:rPr lang="en-US" sz="2000" dirty="0" err="1" smtClean="0"/>
              <a:t>Kewajiban</a:t>
            </a:r>
            <a:r>
              <a:rPr lang="en-US" sz="2000" dirty="0" smtClean="0"/>
              <a:t> </a:t>
            </a:r>
            <a:r>
              <a:rPr lang="en-US" sz="2000" dirty="0" err="1" smtClean="0"/>
              <a:t>berlangganan</a:t>
            </a:r>
            <a:r>
              <a:rPr lang="en-US" sz="2000" dirty="0" smtClean="0"/>
              <a:t> </a:t>
            </a:r>
            <a:r>
              <a:rPr lang="en-US" sz="2000" dirty="0" err="1" smtClean="0"/>
              <a:t>dalan</a:t>
            </a:r>
            <a:r>
              <a:rPr lang="en-US" sz="2000" dirty="0" smtClean="0"/>
              <a:t> </a:t>
            </a:r>
            <a:r>
              <a:rPr lang="en-US" sz="2000" dirty="0" err="1" smtClean="0"/>
              <a:t>waktu</a:t>
            </a:r>
            <a:r>
              <a:rPr lang="en-US" sz="2000" dirty="0" smtClean="0"/>
              <a:t> </a:t>
            </a:r>
            <a:r>
              <a:rPr lang="en-US" sz="2000" dirty="0" err="1" smtClean="0"/>
              <a:t>tertentu,minimal</a:t>
            </a:r>
            <a:r>
              <a:rPr lang="en-US" sz="2000" dirty="0" smtClean="0"/>
              <a:t> 2 </a:t>
            </a:r>
            <a:r>
              <a:rPr lang="en-US" sz="2000" dirty="0" err="1" smtClean="0"/>
              <a:t>tahun</a:t>
            </a:r>
            <a:r>
              <a:rPr lang="en-US" sz="2000" dirty="0"/>
              <a:t> </a:t>
            </a:r>
            <a:r>
              <a:rPr lang="en-US" sz="2000" dirty="0" err="1" smtClean="0"/>
              <a:t>untuk</a:t>
            </a:r>
            <a:r>
              <a:rPr lang="en-US" sz="2000" dirty="0" smtClean="0"/>
              <a:t> </a:t>
            </a:r>
            <a:r>
              <a:rPr lang="en-US" sz="2000" dirty="0" err="1" smtClean="0"/>
              <a:t>bisa</a:t>
            </a:r>
            <a:r>
              <a:rPr lang="en-US" sz="2000" dirty="0" smtClean="0"/>
              <a:t> 	</a:t>
            </a:r>
            <a:r>
              <a:rPr lang="en-US" sz="2000" dirty="0" err="1" smtClean="0"/>
              <a:t>berlangganan</a:t>
            </a:r>
            <a:r>
              <a:rPr lang="en-US" sz="2000" dirty="0" smtClean="0"/>
              <a:t> iPhone </a:t>
            </a:r>
            <a:r>
              <a:rPr lang="en-US" sz="2000" dirty="0" err="1" smtClean="0"/>
              <a:t>akan</a:t>
            </a:r>
            <a:r>
              <a:rPr lang="en-US" sz="2000" dirty="0" smtClean="0"/>
              <a:t> </a:t>
            </a:r>
            <a:r>
              <a:rPr lang="en-US" sz="2000" dirty="0" err="1" smtClean="0"/>
              <a:t>membuat</a:t>
            </a:r>
            <a:r>
              <a:rPr lang="en-US" sz="2000" dirty="0" smtClean="0"/>
              <a:t> orang </a:t>
            </a:r>
            <a:r>
              <a:rPr lang="en-US" sz="2000" dirty="0" err="1" smtClean="0"/>
              <a:t>meyukainya</a:t>
            </a:r>
            <a:r>
              <a:rPr lang="en-US" sz="2000" dirty="0" smtClean="0"/>
              <a:t>. </a:t>
            </a:r>
            <a:r>
              <a:rPr lang="en-US" sz="2000" dirty="0" err="1" smtClean="0"/>
              <a:t>Apalagi</a:t>
            </a:r>
            <a:r>
              <a:rPr lang="en-US" sz="2000" dirty="0" smtClean="0"/>
              <a:t> 	</a:t>
            </a:r>
            <a:r>
              <a:rPr lang="en-US" sz="2000" dirty="0" err="1" smtClean="0"/>
              <a:t>ditambahkan</a:t>
            </a:r>
            <a:r>
              <a:rPr lang="en-US" sz="2000" dirty="0" smtClean="0"/>
              <a:t> </a:t>
            </a:r>
            <a:r>
              <a:rPr lang="en-US" sz="2000" dirty="0" err="1" smtClean="0"/>
              <a:t>berbagai</a:t>
            </a:r>
            <a:r>
              <a:rPr lang="en-US" sz="2000" dirty="0" smtClean="0"/>
              <a:t> service yang </a:t>
            </a:r>
            <a:r>
              <a:rPr lang="en-US" sz="2000" dirty="0" err="1" smtClean="0"/>
              <a:t>menarik</a:t>
            </a:r>
            <a:r>
              <a:rPr lang="en-US" sz="2000" dirty="0" smtClean="0"/>
              <a:t> </a:t>
            </a:r>
            <a:r>
              <a:rPr lang="en-US" sz="2000" dirty="0" err="1" smtClean="0"/>
              <a:t>dari</a:t>
            </a:r>
            <a:r>
              <a:rPr lang="en-US" sz="2000" dirty="0" smtClean="0"/>
              <a:t> operator</a:t>
            </a:r>
            <a:endParaRPr lang="en-US" sz="2000" dirty="0"/>
          </a:p>
        </p:txBody>
      </p:sp>
    </p:spTree>
    <p:extLst>
      <p:ext uri="{BB962C8B-B14F-4D97-AF65-F5344CB8AC3E}">
        <p14:creationId xmlns:p14="http://schemas.microsoft.com/office/powerpoint/2010/main" val="4144799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Penggembangan</a:t>
            </a:r>
            <a:r>
              <a:rPr lang="en-US" dirty="0" smtClean="0"/>
              <a:t> </a:t>
            </a:r>
            <a:r>
              <a:rPr lang="en-US" dirty="0" err="1" smtClean="0"/>
              <a:t>Produk</a:t>
            </a:r>
            <a:r>
              <a:rPr lang="en-US" dirty="0" smtClean="0"/>
              <a:t> Apple</a:t>
            </a:r>
            <a:endParaRPr lang="en-US" dirty="0"/>
          </a:p>
        </p:txBody>
      </p:sp>
      <p:sp>
        <p:nvSpPr>
          <p:cNvPr id="3" name="Content Placeholder 2"/>
          <p:cNvSpPr>
            <a:spLocks noGrp="1"/>
          </p:cNvSpPr>
          <p:nvPr>
            <p:ph idx="1"/>
          </p:nvPr>
        </p:nvSpPr>
        <p:spPr/>
        <p:txBody>
          <a:bodyPr>
            <a:normAutofit/>
          </a:bodyPr>
          <a:lstStyle/>
          <a:p>
            <a:r>
              <a:rPr lang="en-US" sz="2000" dirty="0" err="1" smtClean="0"/>
              <a:t>Perencanaan</a:t>
            </a:r>
            <a:r>
              <a:rPr lang="en-US" sz="2000" dirty="0"/>
              <a:t> </a:t>
            </a:r>
            <a:endParaRPr lang="en-US" sz="2000" dirty="0" smtClean="0"/>
          </a:p>
          <a:p>
            <a:pPr algn="just">
              <a:tabLst>
                <a:tab pos="334963" algn="l"/>
              </a:tabLst>
            </a:pPr>
            <a:r>
              <a:rPr lang="en-US" sz="2000" dirty="0" err="1" smtClean="0"/>
              <a:t>Pengembangan</a:t>
            </a:r>
            <a:r>
              <a:rPr lang="en-US" sz="2000" dirty="0" smtClean="0"/>
              <a:t> </a:t>
            </a:r>
            <a:r>
              <a:rPr lang="en-US" sz="2000" dirty="0" err="1" smtClean="0"/>
              <a:t>Konsep</a:t>
            </a:r>
            <a:endParaRPr lang="en-US" sz="2000" dirty="0" smtClean="0"/>
          </a:p>
          <a:p>
            <a:pPr algn="just">
              <a:tabLst>
                <a:tab pos="334963" algn="l"/>
              </a:tabLst>
            </a:pPr>
            <a:r>
              <a:rPr lang="en-US" sz="2000" dirty="0" err="1" smtClean="0"/>
              <a:t>Perancangan</a:t>
            </a:r>
            <a:r>
              <a:rPr lang="en-US" sz="2000" dirty="0" smtClean="0"/>
              <a:t> </a:t>
            </a:r>
            <a:r>
              <a:rPr lang="en-US" sz="2000" dirty="0" err="1" smtClean="0"/>
              <a:t>Tingkatan</a:t>
            </a:r>
            <a:r>
              <a:rPr lang="en-US" sz="2000" dirty="0" smtClean="0"/>
              <a:t> </a:t>
            </a:r>
            <a:r>
              <a:rPr lang="en-US" sz="2000" dirty="0" err="1" smtClean="0"/>
              <a:t>Sistem</a:t>
            </a:r>
            <a:endParaRPr lang="en-US" sz="2000" dirty="0" smtClean="0"/>
          </a:p>
          <a:p>
            <a:pPr algn="just">
              <a:tabLst>
                <a:tab pos="334963" algn="l"/>
              </a:tabLst>
            </a:pPr>
            <a:r>
              <a:rPr lang="en-US" sz="2000" dirty="0" err="1" smtClean="0"/>
              <a:t>Perancanga</a:t>
            </a:r>
            <a:r>
              <a:rPr lang="en-US" sz="2000" dirty="0" smtClean="0"/>
              <a:t> Detail</a:t>
            </a:r>
          </a:p>
          <a:p>
            <a:pPr algn="just">
              <a:tabLst>
                <a:tab pos="334963" algn="l"/>
              </a:tabLst>
            </a:pPr>
            <a:r>
              <a:rPr lang="en-US" sz="2000" dirty="0" err="1" smtClean="0"/>
              <a:t>Pengujian</a:t>
            </a:r>
            <a:r>
              <a:rPr lang="en-US" sz="2000" dirty="0" smtClean="0"/>
              <a:t> </a:t>
            </a:r>
            <a:r>
              <a:rPr lang="en-US" sz="2000" dirty="0" err="1" smtClean="0"/>
              <a:t>dan</a:t>
            </a:r>
            <a:r>
              <a:rPr lang="en-US" sz="2000" dirty="0" smtClean="0"/>
              <a:t> </a:t>
            </a:r>
            <a:r>
              <a:rPr lang="en-US" sz="2000" dirty="0" err="1" smtClean="0"/>
              <a:t>Perbaikan</a:t>
            </a:r>
            <a:endParaRPr lang="en-US" sz="2000" dirty="0" smtClean="0"/>
          </a:p>
          <a:p>
            <a:pPr algn="just">
              <a:tabLst>
                <a:tab pos="334963" algn="l"/>
              </a:tabLst>
            </a:pPr>
            <a:r>
              <a:rPr lang="en-US" sz="2000" dirty="0" err="1" smtClean="0"/>
              <a:t>Produksi</a:t>
            </a:r>
            <a:r>
              <a:rPr lang="en-US" sz="2000" dirty="0" smtClean="0"/>
              <a:t> </a:t>
            </a:r>
            <a:r>
              <a:rPr lang="en-US" sz="2000" dirty="0" err="1" smtClean="0"/>
              <a:t>Awal</a:t>
            </a:r>
            <a:endParaRPr lang="en-US" sz="2000" dirty="0" smtClean="0"/>
          </a:p>
          <a:p>
            <a:pPr algn="just">
              <a:tabLst>
                <a:tab pos="334963" algn="l"/>
              </a:tabLst>
            </a:pPr>
            <a:endParaRPr lang="en-US" sz="2000" dirty="0" smtClean="0"/>
          </a:p>
          <a:p>
            <a:pPr marL="0" indent="0" algn="just">
              <a:buNone/>
              <a:tabLst>
                <a:tab pos="334963" algn="l"/>
              </a:tabLst>
            </a:pPr>
            <a:r>
              <a:rPr lang="en-US" sz="2000" dirty="0"/>
              <a:t>	</a:t>
            </a:r>
          </a:p>
        </p:txBody>
      </p:sp>
    </p:spTree>
    <p:extLst>
      <p:ext uri="{BB962C8B-B14F-4D97-AF65-F5344CB8AC3E}">
        <p14:creationId xmlns:p14="http://schemas.microsoft.com/office/powerpoint/2010/main" val="2536856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Segmentasi</a:t>
            </a:r>
            <a:r>
              <a:rPr lang="en-US" dirty="0" smtClean="0"/>
              <a:t> </a:t>
            </a:r>
            <a:r>
              <a:rPr lang="en-US" dirty="0" err="1" smtClean="0"/>
              <a:t>Produk</a:t>
            </a:r>
            <a:r>
              <a:rPr lang="en-US" dirty="0" smtClean="0"/>
              <a:t> Apple </a:t>
            </a:r>
            <a:endParaRPr lang="en-US" dirty="0"/>
          </a:p>
        </p:txBody>
      </p:sp>
      <p:sp>
        <p:nvSpPr>
          <p:cNvPr id="3" name="Content Placeholder 2"/>
          <p:cNvSpPr>
            <a:spLocks noGrp="1"/>
          </p:cNvSpPr>
          <p:nvPr>
            <p:ph idx="1"/>
          </p:nvPr>
        </p:nvSpPr>
        <p:spPr>
          <a:xfrm>
            <a:off x="2592925" y="1264555"/>
            <a:ext cx="8915400" cy="3777622"/>
          </a:xfrm>
        </p:spPr>
        <p:txBody>
          <a:bodyPr>
            <a:normAutofit/>
          </a:bodyPr>
          <a:lstStyle/>
          <a:p>
            <a:pPr lvl="0"/>
            <a:r>
              <a:rPr lang="id-ID" sz="1900" dirty="0"/>
              <a:t>Demografis, Apple mengkhususkan pada pria dengan rentang usia 17-35 tahun. Dimana dalam usia produksi dengan penghasilan rata- rata 3 juta per bulan dan bisa dikatakan kalangan menengah ke atas.</a:t>
            </a:r>
            <a:endParaRPr lang="en-US" sz="1900" dirty="0"/>
          </a:p>
          <a:p>
            <a:pPr lvl="0"/>
            <a:r>
              <a:rPr lang="id-ID" sz="1900" dirty="0"/>
              <a:t>Psikografis, dengan pertimbangan bahwa pria pada rentang umur 17-35 tahun menyukai gadget yang canggih untuk memenuhi kebutuhan dan meningkatkan gengsinya.</a:t>
            </a:r>
            <a:endParaRPr lang="en-US" sz="1900" dirty="0"/>
          </a:p>
          <a:p>
            <a:pPr lvl="0"/>
            <a:r>
              <a:rPr lang="id-ID" sz="1900" dirty="0"/>
              <a:t>Geografis, produk Apple dipasarkan secara global dengan kata lain ke seluruh dunia.</a:t>
            </a:r>
            <a:endParaRPr lang="en-US" sz="1900" dirty="0"/>
          </a:p>
          <a:p>
            <a:endParaRPr lang="en-US" sz="19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8466" y="3630003"/>
            <a:ext cx="5550136" cy="2994338"/>
          </a:xfrm>
          <a:prstGeom prst="rect">
            <a:avLst/>
          </a:prstGeom>
        </p:spPr>
      </p:pic>
    </p:spTree>
    <p:extLst>
      <p:ext uri="{BB962C8B-B14F-4D97-AF65-F5344CB8AC3E}">
        <p14:creationId xmlns:p14="http://schemas.microsoft.com/office/powerpoint/2010/main" val="2602905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a:t>
            </a:r>
            <a:r>
              <a:rPr lang="en-US" dirty="0" err="1" smtClean="0"/>
              <a:t>Produk</a:t>
            </a:r>
            <a:r>
              <a:rPr lang="en-US" dirty="0" smtClean="0"/>
              <a:t> Apple</a:t>
            </a:r>
            <a:endParaRPr lang="en-US" dirty="0"/>
          </a:p>
        </p:txBody>
      </p:sp>
      <p:sp>
        <p:nvSpPr>
          <p:cNvPr id="3" name="Content Placeholder 2"/>
          <p:cNvSpPr>
            <a:spLocks noGrp="1"/>
          </p:cNvSpPr>
          <p:nvPr>
            <p:ph idx="1"/>
          </p:nvPr>
        </p:nvSpPr>
        <p:spPr/>
        <p:txBody>
          <a:bodyPr>
            <a:normAutofit/>
          </a:bodyPr>
          <a:lstStyle/>
          <a:p>
            <a:pPr marL="0" indent="0">
              <a:buNone/>
            </a:pPr>
            <a:r>
              <a:rPr lang="id-ID" sz="2000" dirty="0" smtClean="0"/>
              <a:t>		Apple </a:t>
            </a:r>
            <a:r>
              <a:rPr lang="id-ID" sz="2000" dirty="0"/>
              <a:t>menargetkan produknya pada pasar atau orang- orang yang mementingkan gaya, design dan kesederhanaan produk juga kualitas mutu yang bagus. Dimana hampir semua produk Apple memiliki user interface yang memiliki gaya dalam tampilan tetapi mudah digunakan. Target pemasaran produk Apple ini dilakukan di Mall" yang "berimage" mewah dan mahal. Produk Apple di design sederhana dengan semua aplikasi yang baik dan bagus, juga tampilan yang berbeda dengan handphone atau gadget lainnya yang terlihat lebih modern dan mewah tetapi tetap mudah digunakan.</a:t>
            </a:r>
            <a:endParaRPr lang="en-US" sz="2000" dirty="0"/>
          </a:p>
          <a:p>
            <a:endParaRPr lang="en-US" sz="2000" dirty="0"/>
          </a:p>
        </p:txBody>
      </p:sp>
    </p:spTree>
    <p:extLst>
      <p:ext uri="{BB962C8B-B14F-4D97-AF65-F5344CB8AC3E}">
        <p14:creationId xmlns:p14="http://schemas.microsoft.com/office/powerpoint/2010/main" val="2749026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1940</TotalTime>
  <Words>1141</Words>
  <Application>Microsoft Office PowerPoint</Application>
  <PresentationFormat>Widescreen</PresentationFormat>
  <Paragraphs>159</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Century Gothic</vt:lpstr>
      <vt:lpstr>Courier New</vt:lpstr>
      <vt:lpstr>Times New Roman</vt:lpstr>
      <vt:lpstr>Wingdings 3</vt:lpstr>
      <vt:lpstr>Wisp</vt:lpstr>
      <vt:lpstr>Marketing Manajemen</vt:lpstr>
      <vt:lpstr>Apple Inc.</vt:lpstr>
      <vt:lpstr>Apple Inc.</vt:lpstr>
      <vt:lpstr>Produk-produk yang dipasarkan oleh Apple Inc.</vt:lpstr>
      <vt:lpstr>Strategi Pemasaran Produk Apple</vt:lpstr>
      <vt:lpstr>Strategi Pemasaran Produk Apple </vt:lpstr>
      <vt:lpstr>Penggembangan Produk Apple</vt:lpstr>
      <vt:lpstr>Segmentasi Produk Apple </vt:lpstr>
      <vt:lpstr>Target Produk Apple</vt:lpstr>
      <vt:lpstr>Positioning Apple </vt:lpstr>
      <vt:lpstr>Positioning Apple </vt:lpstr>
      <vt:lpstr>Positioning Apple </vt:lpstr>
      <vt:lpstr>Positioning Apple </vt:lpstr>
      <vt:lpstr>Analisis SWOT</vt:lpstr>
      <vt:lpstr>Analisis SWOT</vt:lpstr>
      <vt:lpstr>Analisis SWOT</vt:lpstr>
      <vt:lpstr>Analisis SWOT</vt:lpstr>
      <vt:lpstr>Analisis Strategi Brand dari Apple Inc. </vt:lpstr>
      <vt:lpstr>Analisis Strategi Brand dari Apple Inc. </vt:lpstr>
      <vt:lpstr>Analisis Strategi Brand dari Apple Inc. </vt:lpstr>
      <vt:lpstr>Analisis Strategi Brand dari Apple Inc. </vt:lpstr>
      <vt:lpstr>Analisis Strategi Brand dari Apple Inc. </vt:lpstr>
      <vt:lpstr>PowerPoint Presentation</vt:lpstr>
      <vt:lpstr>Product Strategi Apple Inc</vt:lpstr>
      <vt:lpstr>Product Strategi Apple Inc</vt:lpstr>
      <vt:lpstr>Product Strategi Apple Inc</vt:lpstr>
      <vt:lpstr>Price Strategi Apple Inc</vt:lpstr>
      <vt:lpstr>Apple Computer Marketing Channel Structure:</vt:lpstr>
      <vt:lpstr>Apple Computer Marketing Channel Structure:</vt:lpstr>
      <vt:lpstr>Apple Computer Marketing Channel Structure:</vt:lpstr>
      <vt:lpstr>Apple Computer Marketing Channel Structure: Online Apple Store - Direct Channel </vt:lpstr>
      <vt:lpstr>Apple Computer Marketing Channel Structure: Apple Retail Store - Direct Channel </vt:lpstr>
      <vt:lpstr>Apple Computer Marketing Channel Structure: CompUSA - Direct Channel/Strategic Channel Alliance </vt:lpstr>
      <vt:lpstr>Apple Computer Marketing Channel Structure: MacMall Online/Catalog Sales - Indirect Channel</vt:lpstr>
      <vt:lpstr>Marketing Communicate Apple Inc</vt:lpstr>
      <vt:lpstr>Marketing Communicate Apple Inc</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Manajemen</dc:title>
  <dc:creator>Ditya Dwi Adhi N</dc:creator>
  <cp:lastModifiedBy>Ditya Dwi Adhi N</cp:lastModifiedBy>
  <cp:revision>41</cp:revision>
  <dcterms:created xsi:type="dcterms:W3CDTF">2015-02-22T02:28:23Z</dcterms:created>
  <dcterms:modified xsi:type="dcterms:W3CDTF">2015-05-04T21:58:01Z</dcterms:modified>
</cp:coreProperties>
</file>